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1"/>
  </p:notesMasterIdLst>
  <p:sldIdLst>
    <p:sldId id="256" r:id="rId2"/>
    <p:sldId id="272" r:id="rId3"/>
    <p:sldId id="258" r:id="rId4"/>
    <p:sldId id="276" r:id="rId5"/>
    <p:sldId id="350" r:id="rId6"/>
    <p:sldId id="330" r:id="rId7"/>
    <p:sldId id="328" r:id="rId8"/>
    <p:sldId id="329" r:id="rId9"/>
    <p:sldId id="331" r:id="rId10"/>
    <p:sldId id="332" r:id="rId11"/>
    <p:sldId id="333" r:id="rId12"/>
    <p:sldId id="337" r:id="rId13"/>
    <p:sldId id="338" r:id="rId14"/>
    <p:sldId id="335" r:id="rId15"/>
    <p:sldId id="340" r:id="rId16"/>
    <p:sldId id="341" r:id="rId17"/>
    <p:sldId id="342" r:id="rId18"/>
    <p:sldId id="339" r:id="rId19"/>
    <p:sldId id="343" r:id="rId20"/>
    <p:sldId id="277" r:id="rId21"/>
    <p:sldId id="344" r:id="rId22"/>
    <p:sldId id="345" r:id="rId23"/>
    <p:sldId id="346" r:id="rId24"/>
    <p:sldId id="347" r:id="rId25"/>
    <p:sldId id="348" r:id="rId26"/>
    <p:sldId id="349" r:id="rId27"/>
    <p:sldId id="352" r:id="rId28"/>
    <p:sldId id="351" r:id="rId29"/>
    <p:sldId id="26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A4A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05" autoAdjust="0"/>
    <p:restoredTop sz="97270" autoAdjust="0"/>
  </p:normalViewPr>
  <p:slideViewPr>
    <p:cSldViewPr snapToGrid="0">
      <p:cViewPr varScale="1">
        <p:scale>
          <a:sx n="150" d="100"/>
          <a:sy n="150" d="100"/>
        </p:scale>
        <p:origin x="176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297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9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hyperlink" Target="https://haokan.baidu.com/v?vid=6046064839328903313&amp;pd=bjh&amp;fr=bjhauthor&amp;type=video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eldung.com/java-junit-hamcrest-guide" TargetMode="External"/><Relationship Id="rId3" Type="http://schemas.openxmlformats.org/officeDocument/2006/relationships/hyperlink" Target="https://www.jianshu.com/p/ecbd7b5a2021" TargetMode="External"/><Relationship Id="rId7" Type="http://schemas.openxmlformats.org/officeDocument/2006/relationships/hyperlink" Target="https://assertj.github.io/doc/#assertj-core-exception-assertions" TargetMode="External"/><Relationship Id="rId2" Type="http://schemas.openxmlformats.org/officeDocument/2006/relationships/hyperlink" Target="https://blog.csdn.net/xybelieve1990/article/details/84783645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zhibo.bitcron.com/read/dan-yuan-ce-shi/mockito-de-mockfang-fa-vs-@mock-vs-@mockbean" TargetMode="External"/><Relationship Id="rId5" Type="http://schemas.openxmlformats.org/officeDocument/2006/relationships/hyperlink" Target="http://jsonassert.skyscreamer.org/cookbook.html" TargetMode="External"/><Relationship Id="rId4" Type="http://schemas.openxmlformats.org/officeDocument/2006/relationships/hyperlink" Target="https://github.com/json-path/JsonPath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png"/><Relationship Id="rId4" Type="http://schemas.openxmlformats.org/officeDocument/2006/relationships/hyperlink" Target="https://video.tudou.com/v/XMjMxMzc1MTczMg==.html?__fr=oldt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aokan.baidu.com/v?vid=6046064839328903313&amp;pd=bjh&amp;fr=bjhauthor&amp;type=vide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Smart Chow</a:t>
            </a:r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zh-CN" altLang="en-US" dirty="0"/>
              <a:t>大话单元测试系列</a:t>
            </a:r>
            <a:r>
              <a:rPr lang="zh-CN" altLang="en-US" sz="2400" dirty="0"/>
              <a:t>之</a:t>
            </a:r>
            <a:r>
              <a:rPr lang="zh-CN" altLang="en-US" sz="2400" dirty="0">
                <a:sym typeface="+mn-ea"/>
              </a:rPr>
              <a:t>手模手教你写单元测试</a:t>
            </a:r>
            <a:endParaRPr lang="zh-CN" altLang="en-US" sz="24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3000375" y="2383326"/>
            <a:ext cx="85201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JUnit</a:t>
            </a:r>
            <a:r>
              <a:rPr lang="zh-CN" altLang="en-US" dirty="0"/>
              <a:t>实战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/>
              <a:t>欢迎进入单元测试世界，请系好安全带！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图片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839" y="989961"/>
            <a:ext cx="7250291" cy="180651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JUnit</a:t>
            </a:r>
            <a:r>
              <a:rPr lang="zh-CN" altLang="en-US" dirty="0"/>
              <a:t>实战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15" name="ïsliḍé"/>
          <p:cNvSpPr/>
          <p:nvPr/>
        </p:nvSpPr>
        <p:spPr bwMode="auto">
          <a:xfrm>
            <a:off x="1382665" y="1598637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ísļïḋê"/>
          <p:cNvSpPr/>
          <p:nvPr/>
        </p:nvSpPr>
        <p:spPr bwMode="auto">
          <a:xfrm>
            <a:off x="1368190" y="2677129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FE1AAB-8FF0-874F-B329-350A45C7F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655" y="3094648"/>
            <a:ext cx="2909888" cy="3347433"/>
          </a:xfrm>
          <a:prstGeom prst="rect">
            <a:avLst/>
          </a:prstGeom>
        </p:spPr>
      </p:pic>
      <p:pic>
        <p:nvPicPr>
          <p:cNvPr id="12" name="Picture 2" descr="https://dss2.bdstatic.com/70cFvnSh_Q1YnxGkpoWK1HF6hhy/it/u=2986433414,23200938&amp;fm=26&amp;gp=0.jpg">
            <a:hlinkClick r:id="rId4"/>
            <a:extLst>
              <a:ext uri="{FF2B5EF4-FFF2-40B4-BE49-F238E27FC236}">
                <a16:creationId xmlns:a16="http://schemas.microsoft.com/office/drawing/2014/main" id="{BE3C7FDB-EE7E-D94E-BD06-4010B887B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850" y="3537490"/>
            <a:ext cx="4210525" cy="233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Junit</a:t>
            </a:r>
            <a:r>
              <a:rPr lang="zh-CN" altLang="en-US" dirty="0"/>
              <a:t>核心概念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15" name="ïsliḍé"/>
          <p:cNvSpPr/>
          <p:nvPr/>
        </p:nvSpPr>
        <p:spPr bwMode="auto">
          <a:xfrm>
            <a:off x="1382665" y="1598637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ísļïḋê"/>
          <p:cNvSpPr/>
          <p:nvPr/>
        </p:nvSpPr>
        <p:spPr bwMode="auto">
          <a:xfrm>
            <a:off x="1368190" y="2677129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E56094-DC60-564A-8A66-283A4859A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829"/>
            <a:ext cx="12192000" cy="32090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2D9FFE-E0A8-E043-B685-47FBFF7EC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23" y="1773067"/>
            <a:ext cx="10833100" cy="2692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FEE0E90-BC90-244D-B91E-D87C84160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5" y="1767374"/>
            <a:ext cx="12192000" cy="3112546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8B17A6C-3272-6841-8C04-A8A76C58E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817672"/>
              </p:ext>
            </p:extLst>
          </p:nvPr>
        </p:nvGraphicFramePr>
        <p:xfrm>
          <a:off x="749823" y="4992457"/>
          <a:ext cx="8128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8044">
                  <a:extLst>
                    <a:ext uri="{9D8B030D-6E8A-4147-A177-3AD203B41FA5}">
                      <a16:colId xmlns:a16="http://schemas.microsoft.com/office/drawing/2014/main" val="2457552772"/>
                    </a:ext>
                  </a:extLst>
                </a:gridCol>
                <a:gridCol w="3509956">
                  <a:extLst>
                    <a:ext uri="{9D8B030D-6E8A-4147-A177-3AD203B41FA5}">
                      <a16:colId xmlns:a16="http://schemas.microsoft.com/office/drawing/2014/main" val="746812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" altLang="zh-CN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org.mockito.junit.MockitoJUnitRunner</a:t>
                      </a:r>
                      <a:r>
                        <a:rPr lang="zh-CN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mockito</a:t>
                      </a:r>
                      <a:r>
                        <a:rPr lang="zh-CN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运行容器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94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org.springframework.test.context.junit4.SpringRunner</a:t>
                      </a:r>
                      <a:endParaRPr lang="zh-CN" altLang="en-US" sz="12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Spring</a:t>
                      </a:r>
                      <a:r>
                        <a:rPr lang="zh-CN" alt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运行容器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497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3765" rtl="0" eaLnBrk="1" latinLnBrk="0" hangingPunct="1"/>
                      <a:r>
                        <a:rPr lang="en" altLang="zh-CN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org.springframework.test.context.junit4.SpringJUnit4ClassRunner</a:t>
                      </a:r>
                      <a:endParaRPr lang="zh-CN" altLang="en-US" sz="12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3765" rtl="0" eaLnBrk="1" latinLnBrk="0" hangingPunct="1"/>
                      <a:r>
                        <a:rPr lang="zh-CN" alt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等同于</a:t>
                      </a:r>
                      <a:r>
                        <a:rPr lang="en-US" altLang="zh-CN" sz="12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SpringRunner</a:t>
                      </a:r>
                      <a:endParaRPr lang="zh-CN" altLang="en-US" sz="12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905776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13E31B46-D3D3-5347-9BCD-158C50AC9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24" y="5070253"/>
            <a:ext cx="2483673" cy="615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F12EF8-5D0E-BC4E-B9FB-55D1E6B2D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823" y="5111929"/>
            <a:ext cx="2495404" cy="5320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8F3AC4-DBEF-E746-92B7-42CE7ECD9E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5453" y="5051289"/>
            <a:ext cx="2887011" cy="6837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578BF7A-45A4-9B4F-9465-6DC2616C3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5690" y="5131577"/>
            <a:ext cx="2413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JUnit</a:t>
            </a:r>
            <a:r>
              <a:rPr lang="zh-CN" altLang="en-US" dirty="0"/>
              <a:t>常用注解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15" name="ïsliḍé"/>
          <p:cNvSpPr/>
          <p:nvPr/>
        </p:nvSpPr>
        <p:spPr bwMode="auto">
          <a:xfrm>
            <a:off x="1382665" y="1598637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ísļïḋê"/>
          <p:cNvSpPr/>
          <p:nvPr/>
        </p:nvSpPr>
        <p:spPr bwMode="auto">
          <a:xfrm>
            <a:off x="1368190" y="2677129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79FE68F-23C3-E74E-B3D3-7BA9360B3FAD}"/>
              </a:ext>
            </a:extLst>
          </p:cNvPr>
          <p:cNvSpPr/>
          <p:nvPr/>
        </p:nvSpPr>
        <p:spPr>
          <a:xfrm>
            <a:off x="815438" y="1028700"/>
            <a:ext cx="9863267" cy="4652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lang="en" altLang="zh-CN" sz="1400" b="1" dirty="0">
                <a:solidFill>
                  <a:schemeClr val="accent1"/>
                </a:solidFill>
              </a:rPr>
              <a:t>@</a:t>
            </a:r>
            <a:r>
              <a:rPr lang="en" altLang="zh-CN" sz="1400" b="1" dirty="0" err="1">
                <a:solidFill>
                  <a:schemeClr val="accent1"/>
                </a:solidFill>
              </a:rPr>
              <a:t>BeforeClass</a:t>
            </a:r>
            <a:r>
              <a:rPr lang="en" altLang="zh-CN" sz="1400" b="1" dirty="0">
                <a:solidFill>
                  <a:schemeClr val="accent1"/>
                </a:solidFill>
              </a:rPr>
              <a:t> </a:t>
            </a:r>
            <a:r>
              <a:rPr lang="zh-CN" altLang="en-US" sz="1200" dirty="0"/>
              <a:t>在所有测试方法前执行一次，一般在其中写上整体初始化的代码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lang="en-US" altLang="zh-CN" sz="1400" b="1" dirty="0">
                <a:solidFill>
                  <a:schemeClr val="accent1"/>
                </a:solidFill>
              </a:rPr>
              <a:t>@</a:t>
            </a:r>
            <a:r>
              <a:rPr lang="en" altLang="zh-CN" sz="1400" b="1" dirty="0" err="1">
                <a:solidFill>
                  <a:schemeClr val="accent1"/>
                </a:solidFill>
              </a:rPr>
              <a:t>AfterClass</a:t>
            </a:r>
            <a:r>
              <a:rPr lang="zh-CN" altLang="en-US" sz="1400" b="1" dirty="0">
                <a:solidFill>
                  <a:schemeClr val="accent1"/>
                </a:solidFill>
              </a:rPr>
              <a:t>  </a:t>
            </a:r>
            <a:r>
              <a:rPr lang="zh-CN" altLang="en-US" sz="1200" dirty="0"/>
              <a:t>在所有测试方法后执行一次，一般在其中写上销毁和释放资源的代码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lang="en-US" altLang="zh-CN" sz="1400" b="1" dirty="0">
                <a:solidFill>
                  <a:schemeClr val="accent1"/>
                </a:solidFill>
              </a:rPr>
              <a:t>@</a:t>
            </a:r>
            <a:r>
              <a:rPr lang="en" altLang="zh-CN" sz="1400" b="1" dirty="0">
                <a:solidFill>
                  <a:schemeClr val="accent1"/>
                </a:solidFill>
              </a:rPr>
              <a:t>Before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zh-CN" altLang="en-US" sz="1200" dirty="0"/>
              <a:t>在每个测试方法前执行，一般用来初始化方法（比如我们在测试别的方法时，类中与其他测试方法共享的值已经被改变，为了保证测试结果的有效性，我们会在</a:t>
            </a:r>
            <a:r>
              <a:rPr lang="en-US" altLang="zh-CN" sz="1200" dirty="0"/>
              <a:t>@</a:t>
            </a:r>
            <a:r>
              <a:rPr lang="en" altLang="zh-CN" sz="1200" dirty="0"/>
              <a:t>Before</a:t>
            </a:r>
            <a:r>
              <a:rPr lang="zh-CN" altLang="en-US" sz="1200" dirty="0"/>
              <a:t>注解的方法中重置数据）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lang="en-US" altLang="zh-CN" sz="1400" b="1" dirty="0">
                <a:solidFill>
                  <a:schemeClr val="accent1"/>
                </a:solidFill>
              </a:rPr>
              <a:t>@</a:t>
            </a:r>
            <a:r>
              <a:rPr lang="en" altLang="zh-CN" sz="1400" b="1" dirty="0">
                <a:solidFill>
                  <a:schemeClr val="accent1"/>
                </a:solidFill>
              </a:rPr>
              <a:t>After </a:t>
            </a:r>
            <a:r>
              <a:rPr lang="zh-CN" altLang="en-US" sz="1200" dirty="0"/>
              <a:t>在每个测试方法后执行，在方法执行完成后要做的事情</a:t>
            </a:r>
            <a:endParaRPr lang="en-US" altLang="zh-CN" sz="1200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lang="en-US" altLang="zh-CN" sz="1400" b="1" dirty="0">
                <a:solidFill>
                  <a:schemeClr val="accent1"/>
                </a:solidFill>
              </a:rPr>
              <a:t>@</a:t>
            </a:r>
            <a:r>
              <a:rPr lang="en" altLang="zh-CN" sz="1400" b="1" dirty="0">
                <a:solidFill>
                  <a:schemeClr val="accent1"/>
                </a:solidFill>
              </a:rPr>
              <a:t>Test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zh-CN" altLang="en-US" sz="1200" dirty="0"/>
              <a:t>编写一般测试用例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lang="en-US" altLang="zh-CN" sz="1400" b="1" dirty="0">
                <a:solidFill>
                  <a:schemeClr val="accent1"/>
                </a:solidFill>
              </a:rPr>
              <a:t>@</a:t>
            </a:r>
            <a:r>
              <a:rPr lang="en" altLang="zh-CN" sz="1400" b="1" dirty="0">
                <a:solidFill>
                  <a:schemeClr val="accent1"/>
                </a:solidFill>
              </a:rPr>
              <a:t>Test(timeout = 1000) </a:t>
            </a:r>
            <a:r>
              <a:rPr lang="zh-CN" altLang="en-US" sz="1200" dirty="0"/>
              <a:t>测试方法执行超过</a:t>
            </a:r>
            <a:r>
              <a:rPr lang="en-US" altLang="zh-CN" sz="1200" dirty="0"/>
              <a:t>1000</a:t>
            </a:r>
            <a:r>
              <a:rPr lang="zh-CN" altLang="en-US" sz="1200" dirty="0"/>
              <a:t>毫秒后算超时，测试将失败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lang="en-US" altLang="zh-CN" sz="1400" b="1" dirty="0">
                <a:solidFill>
                  <a:schemeClr val="accent1"/>
                </a:solidFill>
              </a:rPr>
              <a:t>@</a:t>
            </a:r>
            <a:r>
              <a:rPr lang="en" altLang="zh-CN" sz="1400" b="1" dirty="0">
                <a:solidFill>
                  <a:schemeClr val="accent1"/>
                </a:solidFill>
              </a:rPr>
              <a:t>Test(expected = </a:t>
            </a:r>
            <a:r>
              <a:rPr lang="en" altLang="zh-CN" sz="1400" b="1" dirty="0" err="1">
                <a:solidFill>
                  <a:schemeClr val="accent1"/>
                </a:solidFill>
              </a:rPr>
              <a:t>Exception.class</a:t>
            </a:r>
            <a:r>
              <a:rPr lang="en" altLang="zh-CN" sz="1400" b="1" dirty="0">
                <a:solidFill>
                  <a:schemeClr val="accent1"/>
                </a:solidFill>
              </a:rPr>
              <a:t>)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zh-CN" altLang="en-US" sz="1200" dirty="0"/>
              <a:t>测试方法期望得到的异常类，如果方法执行没有抛出指定的异常，则测试失败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lang="en-US" altLang="zh-CN" sz="1400" b="1" dirty="0">
                <a:solidFill>
                  <a:schemeClr val="accent1"/>
                </a:solidFill>
              </a:rPr>
              <a:t>@</a:t>
            </a:r>
            <a:r>
              <a:rPr lang="en" altLang="zh-CN" sz="1400" b="1" dirty="0">
                <a:solidFill>
                  <a:schemeClr val="accent1"/>
                </a:solidFill>
              </a:rPr>
              <a:t>Ignore(“not ready yet”)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zh-CN" altLang="en-US" sz="1200" dirty="0"/>
              <a:t>执行测试时将忽略掉此方法，如果用于修饰类，则忽略整个类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lang="en-US" altLang="zh-CN" sz="1400" b="1" dirty="0">
                <a:solidFill>
                  <a:schemeClr val="accent1"/>
                </a:solidFill>
              </a:rPr>
              <a:t>@</a:t>
            </a:r>
            <a:r>
              <a:rPr lang="en" altLang="zh-CN" sz="1400" b="1" dirty="0" err="1">
                <a:solidFill>
                  <a:schemeClr val="accent1"/>
                </a:solidFill>
              </a:rPr>
              <a:t>RunWith</a:t>
            </a:r>
            <a:r>
              <a:rPr lang="zh-CN" altLang="en-US" sz="1400" b="1" dirty="0">
                <a:solidFill>
                  <a:schemeClr val="accent1"/>
                </a:solidFill>
              </a:rPr>
              <a:t>  </a:t>
            </a:r>
            <a:r>
              <a:rPr lang="zh-CN" altLang="en-US" sz="1200" dirty="0"/>
              <a:t>运行容器，在</a:t>
            </a:r>
            <a:r>
              <a:rPr lang="en" altLang="zh-CN" sz="1200" dirty="0"/>
              <a:t>JUnit</a:t>
            </a:r>
            <a:r>
              <a:rPr lang="zh-CN" altLang="en-US" sz="1200" dirty="0"/>
              <a:t>中有很多个</a:t>
            </a:r>
            <a:r>
              <a:rPr lang="en" altLang="zh-CN" sz="1200" dirty="0"/>
              <a:t>Runner</a:t>
            </a:r>
            <a:r>
              <a:rPr lang="zh-CN" altLang="en" sz="1200" dirty="0"/>
              <a:t>，</a:t>
            </a:r>
            <a:r>
              <a:rPr lang="zh-CN" altLang="en-US" sz="1200" dirty="0"/>
              <a:t>他们负责调用你的测试代码，每一个</a:t>
            </a:r>
            <a:r>
              <a:rPr lang="en" altLang="zh-CN" sz="1200" dirty="0"/>
              <a:t>Runner</a:t>
            </a:r>
            <a:r>
              <a:rPr lang="zh-CN" altLang="en-US" sz="1200" dirty="0"/>
              <a:t>都有各自的特殊功能，你要根据需要选择不同的</a:t>
            </a:r>
            <a:r>
              <a:rPr lang="en" altLang="zh-CN" sz="1200" dirty="0"/>
              <a:t>Runner</a:t>
            </a:r>
            <a:r>
              <a:rPr lang="zh-CN" altLang="en-US" sz="1200" dirty="0"/>
              <a:t>来运行你的测试代码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510219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Mockito</a:t>
            </a:r>
            <a:r>
              <a:rPr lang="zh-CN" altLang="en-US" dirty="0"/>
              <a:t>实战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/>
              <a:t>偷天换日 </a:t>
            </a:r>
            <a:r>
              <a:rPr lang="en-US" altLang="zh-CN" dirty="0"/>
              <a:t>VS</a:t>
            </a:r>
            <a:r>
              <a:rPr lang="zh-CN" altLang="en-US" dirty="0"/>
              <a:t> 窃听风云！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Mockito</a:t>
            </a:r>
            <a:r>
              <a:rPr lang="zh-CN" altLang="en-US" dirty="0"/>
              <a:t>简介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15" name="ïsliḍé"/>
          <p:cNvSpPr/>
          <p:nvPr/>
        </p:nvSpPr>
        <p:spPr bwMode="auto">
          <a:xfrm>
            <a:off x="1382665" y="1598637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ísļïḋê"/>
          <p:cNvSpPr/>
          <p:nvPr/>
        </p:nvSpPr>
        <p:spPr bwMode="auto">
          <a:xfrm>
            <a:off x="1368190" y="2677129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414099-EEFE-724E-B311-7E8B8D5A6A7B}"/>
              </a:ext>
            </a:extLst>
          </p:cNvPr>
          <p:cNvSpPr/>
          <p:nvPr/>
        </p:nvSpPr>
        <p:spPr>
          <a:xfrm>
            <a:off x="870283" y="1414705"/>
            <a:ext cx="9031705" cy="2795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300"/>
              </a:spcAft>
              <a:buFont typeface="Wingdings" pitchFamily="2" charset="2"/>
              <a:buChar char="u"/>
            </a:pPr>
            <a:r>
              <a:rPr lang="zh-CN" altLang="en-US" b="1" dirty="0">
                <a:solidFill>
                  <a:schemeClr val="accent1"/>
                </a:solidFill>
              </a:rPr>
              <a:t>什么是</a:t>
            </a:r>
            <a:r>
              <a:rPr lang="en" altLang="zh-CN" b="1" dirty="0">
                <a:solidFill>
                  <a:schemeClr val="accent1"/>
                </a:solidFill>
              </a:rPr>
              <a:t>mock</a:t>
            </a:r>
            <a:r>
              <a:rPr lang="zh-CN" altLang="en" b="1" dirty="0">
                <a:solidFill>
                  <a:schemeClr val="accent1"/>
                </a:solidFill>
              </a:rPr>
              <a:t>？</a:t>
            </a:r>
            <a:br>
              <a:rPr lang="zh-CN" altLang="en" sz="1400" b="1" dirty="0">
                <a:solidFill>
                  <a:schemeClr val="accent1"/>
                </a:solidFill>
              </a:rPr>
            </a:br>
            <a:r>
              <a:rPr lang="zh-CN" altLang="en-US" sz="1600" dirty="0"/>
              <a:t>在软件开发的世界之外</a:t>
            </a:r>
            <a:r>
              <a:rPr lang="en-US" altLang="zh-CN" sz="1600" dirty="0"/>
              <a:t>, "</a:t>
            </a:r>
            <a:r>
              <a:rPr lang="en" altLang="zh-CN" sz="1600" dirty="0"/>
              <a:t>mock"</a:t>
            </a:r>
            <a:r>
              <a:rPr lang="zh-CN" altLang="en-US" sz="1600" dirty="0"/>
              <a:t>一词是指模仿或者效仿。 因此可以将“</a:t>
            </a:r>
            <a:r>
              <a:rPr lang="en" altLang="zh-CN" sz="1600" dirty="0"/>
              <a:t>mock”</a:t>
            </a:r>
            <a:r>
              <a:rPr lang="zh-CN" altLang="en-US" sz="1600" dirty="0"/>
              <a:t>理解为一个替身，替代者</a:t>
            </a:r>
            <a:r>
              <a:rPr lang="en-US" altLang="zh-CN" sz="1600" dirty="0"/>
              <a:t>. </a:t>
            </a:r>
            <a:r>
              <a:rPr lang="zh-CN" altLang="en-US" sz="1600" dirty="0"/>
              <a:t>在软件开发中提及</a:t>
            </a:r>
            <a:r>
              <a:rPr lang="en-US" altLang="zh-CN" sz="1600" dirty="0"/>
              <a:t>"</a:t>
            </a:r>
            <a:r>
              <a:rPr lang="en" altLang="zh-CN" sz="1600" dirty="0"/>
              <a:t>mock"</a:t>
            </a:r>
            <a:r>
              <a:rPr lang="zh-CN" altLang="en" sz="1600" dirty="0"/>
              <a:t>，</a:t>
            </a:r>
            <a:r>
              <a:rPr lang="zh-CN" altLang="en-US" sz="1600" dirty="0"/>
              <a:t>通常理解为模拟对象或者</a:t>
            </a:r>
            <a:r>
              <a:rPr lang="en" altLang="zh-CN" sz="1600" b="1" dirty="0">
                <a:solidFill>
                  <a:srgbClr val="C00000"/>
                </a:solidFill>
              </a:rPr>
              <a:t>Faker</a:t>
            </a:r>
            <a:r>
              <a:rPr lang="zh-CN" altLang="en" sz="1600" dirty="0"/>
              <a:t>。</a:t>
            </a:r>
          </a:p>
          <a:p>
            <a:pPr marL="342900" indent="-342900">
              <a:spcAft>
                <a:spcPts val="1300"/>
              </a:spcAft>
              <a:buFont typeface="Wingdings" pitchFamily="2" charset="2"/>
              <a:buChar char="u"/>
            </a:pPr>
            <a:r>
              <a:rPr lang="zh-CN" altLang="en-US" b="1" dirty="0">
                <a:solidFill>
                  <a:schemeClr val="accent1"/>
                </a:solidFill>
              </a:rPr>
              <a:t>为什么需要</a:t>
            </a:r>
            <a:r>
              <a:rPr lang="en" altLang="zh-CN" b="1" dirty="0">
                <a:solidFill>
                  <a:schemeClr val="accent1"/>
                </a:solidFill>
              </a:rPr>
              <a:t>Mock?</a:t>
            </a:r>
            <a:br>
              <a:rPr lang="en" altLang="zh-CN" dirty="0"/>
            </a:br>
            <a:r>
              <a:rPr lang="en" altLang="zh-CN" sz="1600" dirty="0"/>
              <a:t>Mock</a:t>
            </a:r>
            <a:r>
              <a:rPr lang="zh-CN" altLang="en-US" sz="1600" dirty="0"/>
              <a:t>是为了解决</a:t>
            </a:r>
            <a:r>
              <a:rPr lang="en" altLang="zh-CN" sz="1600" dirty="0"/>
              <a:t>units</a:t>
            </a:r>
            <a:r>
              <a:rPr lang="zh-CN" altLang="en-US" sz="1600" dirty="0"/>
              <a:t>之间由于耦合而难于被测试的问题。所以</a:t>
            </a:r>
            <a:r>
              <a:rPr lang="en" altLang="zh-CN" sz="1600" dirty="0"/>
              <a:t>mock object</a:t>
            </a:r>
            <a:r>
              <a:rPr lang="zh-CN" altLang="en-US" sz="1600" dirty="0"/>
              <a:t>是</a:t>
            </a:r>
            <a:r>
              <a:rPr lang="en" altLang="zh-CN" sz="1600" dirty="0"/>
              <a:t>unit test</a:t>
            </a:r>
            <a:r>
              <a:rPr lang="zh-CN" altLang="en-US" sz="1600" dirty="0"/>
              <a:t>的一部分。</a:t>
            </a:r>
          </a:p>
          <a:p>
            <a:pPr marL="285750" indent="-285750">
              <a:spcAft>
                <a:spcPts val="1300"/>
              </a:spcAft>
              <a:buFont typeface="Wingdings" pitchFamily="2" charset="2"/>
              <a:buChar char="u"/>
            </a:pPr>
            <a:r>
              <a:rPr lang="zh-CN" altLang="en-US" b="1" dirty="0">
                <a:solidFill>
                  <a:schemeClr val="accent1"/>
                </a:solidFill>
              </a:rPr>
              <a:t>什么是</a:t>
            </a:r>
            <a:r>
              <a:rPr lang="en" altLang="zh-CN" b="1" dirty="0">
                <a:solidFill>
                  <a:schemeClr val="accent1"/>
                </a:solidFill>
              </a:rPr>
              <a:t>Mockito?</a:t>
            </a:r>
            <a:br>
              <a:rPr lang="en" altLang="zh-CN" dirty="0"/>
            </a:br>
            <a:r>
              <a:rPr lang="en" altLang="zh-CN" sz="1600" dirty="0"/>
              <a:t>Mockito is the most popular mocking framework for unit test in Java</a:t>
            </a: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73893A-899B-E440-B962-83776F86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46" y="4119175"/>
            <a:ext cx="381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12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Mockito</a:t>
            </a:r>
            <a:r>
              <a:rPr lang="zh-CN" altLang="en-US" dirty="0"/>
              <a:t>使用场景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2DCDEFE-11EC-DB41-9A4F-EAEA917B3725}"/>
              </a:ext>
            </a:extLst>
          </p:cNvPr>
          <p:cNvSpPr/>
          <p:nvPr/>
        </p:nvSpPr>
        <p:spPr>
          <a:xfrm>
            <a:off x="777510" y="1046869"/>
            <a:ext cx="8793241" cy="1998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真实对象的行为是不确定的（例如，当前的时间或当前的温度）； </a:t>
            </a:r>
            <a:endParaRPr lang="en-US" altLang="zh-CN" sz="1200" dirty="0"/>
          </a:p>
          <a:p>
            <a:pPr marL="177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真实对象很难搭建起来； 真实对象的行为很难触发（例如，网络错误）； </a:t>
            </a:r>
            <a:endParaRPr lang="en-US" altLang="zh-CN" sz="1200" dirty="0"/>
          </a:p>
          <a:p>
            <a:pPr marL="177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真实对象速度很慢（例如，一个完整的数据库，在测试之前可能需要初始化）； </a:t>
            </a:r>
            <a:endParaRPr lang="en-US" altLang="zh-CN" sz="1200" dirty="0"/>
          </a:p>
          <a:p>
            <a:pPr marL="177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真实的对象是用户界面，或包括用户界面在内； </a:t>
            </a:r>
            <a:endParaRPr lang="en-US" altLang="zh-CN" sz="1200" dirty="0"/>
          </a:p>
          <a:p>
            <a:pPr marL="177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真实的对象使用了回调机制； </a:t>
            </a:r>
            <a:endParaRPr lang="en-US" altLang="zh-CN" sz="1200" dirty="0"/>
          </a:p>
          <a:p>
            <a:pPr marL="177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真实对象可能还不存在； </a:t>
            </a:r>
            <a:endParaRPr lang="en-US" altLang="zh-CN" sz="1200" dirty="0"/>
          </a:p>
          <a:p>
            <a:pPr marL="177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真实对象可能包含不能用作测试（而不是为实际工作）的信息和方法。</a:t>
            </a:r>
            <a:endParaRPr lang="zh-CN" altLang="en-US" dirty="0"/>
          </a:p>
        </p:txBody>
      </p:sp>
      <p:grpSp>
        <p:nvGrpSpPr>
          <p:cNvPr id="34" name="1b68381d-8104-4d07-a50f-4bd095a00b1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9021991-0C06-114C-9CF8-4C5CFD5463F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45354" y="3214892"/>
            <a:ext cx="7820030" cy="3070783"/>
            <a:chOff x="2185985" y="2169000"/>
            <a:chExt cx="7820030" cy="3070783"/>
          </a:xfrm>
        </p:grpSpPr>
        <p:cxnSp>
          <p:nvCxnSpPr>
            <p:cNvPr id="35" name="直接连接符 5">
              <a:extLst>
                <a:ext uri="{FF2B5EF4-FFF2-40B4-BE49-F238E27FC236}">
                  <a16:creationId xmlns:a16="http://schemas.microsoft.com/office/drawing/2014/main" id="{AB678745-D64A-2946-B124-607DC1DE6012}"/>
                </a:ext>
              </a:extLst>
            </p:cNvPr>
            <p:cNvCxnSpPr/>
            <p:nvPr/>
          </p:nvCxnSpPr>
          <p:spPr>
            <a:xfrm>
              <a:off x="2185985" y="3701692"/>
              <a:ext cx="8382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6">
              <a:extLst>
                <a:ext uri="{FF2B5EF4-FFF2-40B4-BE49-F238E27FC236}">
                  <a16:creationId xmlns:a16="http://schemas.microsoft.com/office/drawing/2014/main" id="{130C9143-D8EB-8E4B-ADC5-DEBE12209A20}"/>
                </a:ext>
              </a:extLst>
            </p:cNvPr>
            <p:cNvCxnSpPr/>
            <p:nvPr/>
          </p:nvCxnSpPr>
          <p:spPr>
            <a:xfrm flipH="1">
              <a:off x="9167815" y="3701692"/>
              <a:ext cx="8382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íSlíḓè">
              <a:extLst>
                <a:ext uri="{FF2B5EF4-FFF2-40B4-BE49-F238E27FC236}">
                  <a16:creationId xmlns:a16="http://schemas.microsoft.com/office/drawing/2014/main" id="{084E8B4E-44E5-5847-90EF-DBB8BB7969EB}"/>
                </a:ext>
              </a:extLst>
            </p:cNvPr>
            <p:cNvSpPr/>
            <p:nvPr/>
          </p:nvSpPr>
          <p:spPr>
            <a:xfrm>
              <a:off x="6777234" y="3193692"/>
              <a:ext cx="1016000" cy="10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ṥ1îḑe">
              <a:extLst>
                <a:ext uri="{FF2B5EF4-FFF2-40B4-BE49-F238E27FC236}">
                  <a16:creationId xmlns:a16="http://schemas.microsoft.com/office/drawing/2014/main" id="{58077D38-F21E-AF45-81F6-C78BCFE1A447}"/>
                </a:ext>
              </a:extLst>
            </p:cNvPr>
            <p:cNvSpPr/>
            <p:nvPr/>
          </p:nvSpPr>
          <p:spPr>
            <a:xfrm>
              <a:off x="3209526" y="3193692"/>
              <a:ext cx="1016000" cy="1016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ṥľïḍé">
              <a:extLst>
                <a:ext uri="{FF2B5EF4-FFF2-40B4-BE49-F238E27FC236}">
                  <a16:creationId xmlns:a16="http://schemas.microsoft.com/office/drawing/2014/main" id="{563E1FD4-D353-944D-B0D9-C2A590028B12}"/>
                </a:ext>
              </a:extLst>
            </p:cNvPr>
            <p:cNvSpPr/>
            <p:nvPr/>
          </p:nvSpPr>
          <p:spPr>
            <a:xfrm>
              <a:off x="7966472" y="3193692"/>
              <a:ext cx="1016000" cy="1016000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ŝļïḋè">
              <a:extLst>
                <a:ext uri="{FF2B5EF4-FFF2-40B4-BE49-F238E27FC236}">
                  <a16:creationId xmlns:a16="http://schemas.microsoft.com/office/drawing/2014/main" id="{F1793B1E-2E0B-0F45-8242-39B165210194}"/>
                </a:ext>
              </a:extLst>
            </p:cNvPr>
            <p:cNvSpPr/>
            <p:nvPr/>
          </p:nvSpPr>
          <p:spPr>
            <a:xfrm>
              <a:off x="5587998" y="3193692"/>
              <a:ext cx="1016000" cy="1016000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ṧļíďe">
              <a:extLst>
                <a:ext uri="{FF2B5EF4-FFF2-40B4-BE49-F238E27FC236}">
                  <a16:creationId xmlns:a16="http://schemas.microsoft.com/office/drawing/2014/main" id="{CC235C45-3349-6F47-9673-EBEF17B6CC2C}"/>
                </a:ext>
              </a:extLst>
            </p:cNvPr>
            <p:cNvSpPr/>
            <p:nvPr/>
          </p:nvSpPr>
          <p:spPr>
            <a:xfrm>
              <a:off x="4398762" y="3193692"/>
              <a:ext cx="1016000" cy="10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ṣ1ïḍè">
              <a:extLst>
                <a:ext uri="{FF2B5EF4-FFF2-40B4-BE49-F238E27FC236}">
                  <a16:creationId xmlns:a16="http://schemas.microsoft.com/office/drawing/2014/main" id="{88E6BE28-9B52-C84E-83CE-A57AC600B633}"/>
                </a:ext>
              </a:extLst>
            </p:cNvPr>
            <p:cNvSpPr/>
            <p:nvPr/>
          </p:nvSpPr>
          <p:spPr bwMode="auto">
            <a:xfrm>
              <a:off x="6964576" y="3385090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24 w 236"/>
                <a:gd name="T11" fmla="*/ 56 h 236"/>
                <a:gd name="T12" fmla="*/ 144 w 236"/>
                <a:gd name="T13" fmla="*/ 46 h 236"/>
                <a:gd name="T14" fmla="*/ 137 w 236"/>
                <a:gd name="T15" fmla="*/ 67 h 236"/>
                <a:gd name="T16" fmla="*/ 117 w 236"/>
                <a:gd name="T17" fmla="*/ 77 h 236"/>
                <a:gd name="T18" fmla="*/ 124 w 236"/>
                <a:gd name="T19" fmla="*/ 56 h 236"/>
                <a:gd name="T20" fmla="*/ 162 w 236"/>
                <a:gd name="T21" fmla="*/ 164 h 236"/>
                <a:gd name="T22" fmla="*/ 142 w 236"/>
                <a:gd name="T23" fmla="*/ 181 h 236"/>
                <a:gd name="T24" fmla="*/ 119 w 236"/>
                <a:gd name="T25" fmla="*/ 175 h 236"/>
                <a:gd name="T26" fmla="*/ 97 w 236"/>
                <a:gd name="T27" fmla="*/ 181 h 236"/>
                <a:gd name="T28" fmla="*/ 76 w 236"/>
                <a:gd name="T29" fmla="*/ 164 h 236"/>
                <a:gd name="T30" fmla="*/ 67 w 236"/>
                <a:gd name="T31" fmla="*/ 96 h 236"/>
                <a:gd name="T32" fmla="*/ 95 w 236"/>
                <a:gd name="T33" fmla="*/ 79 h 236"/>
                <a:gd name="T34" fmla="*/ 118 w 236"/>
                <a:gd name="T35" fmla="*/ 85 h 236"/>
                <a:gd name="T36" fmla="*/ 143 w 236"/>
                <a:gd name="T37" fmla="*/ 79 h 236"/>
                <a:gd name="T38" fmla="*/ 168 w 236"/>
                <a:gd name="T39" fmla="*/ 92 h 236"/>
                <a:gd name="T40" fmla="*/ 154 w 236"/>
                <a:gd name="T41" fmla="*/ 118 h 236"/>
                <a:gd name="T42" fmla="*/ 172 w 236"/>
                <a:gd name="T43" fmla="*/ 145 h 236"/>
                <a:gd name="T44" fmla="*/ 162 w 236"/>
                <a:gd name="T45" fmla="*/ 16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4" y="56"/>
                  </a:moveTo>
                  <a:cubicBezTo>
                    <a:pt x="129" y="50"/>
                    <a:pt x="137" y="46"/>
                    <a:pt x="144" y="46"/>
                  </a:cubicBezTo>
                  <a:cubicBezTo>
                    <a:pt x="144" y="54"/>
                    <a:pt x="141" y="62"/>
                    <a:pt x="137" y="67"/>
                  </a:cubicBezTo>
                  <a:cubicBezTo>
                    <a:pt x="132" y="73"/>
                    <a:pt x="124" y="78"/>
                    <a:pt x="117" y="77"/>
                  </a:cubicBezTo>
                  <a:cubicBezTo>
                    <a:pt x="115" y="69"/>
                    <a:pt x="119" y="61"/>
                    <a:pt x="124" y="56"/>
                  </a:cubicBezTo>
                  <a:close/>
                  <a:moveTo>
                    <a:pt x="162" y="164"/>
                  </a:moveTo>
                  <a:cubicBezTo>
                    <a:pt x="157" y="172"/>
                    <a:pt x="151" y="180"/>
                    <a:pt x="142" y="181"/>
                  </a:cubicBezTo>
                  <a:cubicBezTo>
                    <a:pt x="133" y="181"/>
                    <a:pt x="130" y="175"/>
                    <a:pt x="119" y="175"/>
                  </a:cubicBezTo>
                  <a:cubicBezTo>
                    <a:pt x="109" y="175"/>
                    <a:pt x="106" y="180"/>
                    <a:pt x="97" y="181"/>
                  </a:cubicBezTo>
                  <a:cubicBezTo>
                    <a:pt x="88" y="181"/>
                    <a:pt x="82" y="172"/>
                    <a:pt x="76" y="164"/>
                  </a:cubicBezTo>
                  <a:cubicBezTo>
                    <a:pt x="64" y="147"/>
                    <a:pt x="55" y="116"/>
                    <a:pt x="67" y="96"/>
                  </a:cubicBezTo>
                  <a:cubicBezTo>
                    <a:pt x="73" y="85"/>
                    <a:pt x="84" y="79"/>
                    <a:pt x="95" y="79"/>
                  </a:cubicBezTo>
                  <a:cubicBezTo>
                    <a:pt x="104" y="79"/>
                    <a:pt x="112" y="85"/>
                    <a:pt x="118" y="85"/>
                  </a:cubicBezTo>
                  <a:cubicBezTo>
                    <a:pt x="123" y="85"/>
                    <a:pt x="133" y="77"/>
                    <a:pt x="143" y="79"/>
                  </a:cubicBezTo>
                  <a:cubicBezTo>
                    <a:pt x="148" y="79"/>
                    <a:pt x="160" y="80"/>
                    <a:pt x="168" y="92"/>
                  </a:cubicBezTo>
                  <a:cubicBezTo>
                    <a:pt x="167" y="92"/>
                    <a:pt x="153" y="100"/>
                    <a:pt x="154" y="118"/>
                  </a:cubicBezTo>
                  <a:cubicBezTo>
                    <a:pt x="154" y="138"/>
                    <a:pt x="171" y="145"/>
                    <a:pt x="172" y="145"/>
                  </a:cubicBezTo>
                  <a:cubicBezTo>
                    <a:pt x="171" y="145"/>
                    <a:pt x="169" y="155"/>
                    <a:pt x="162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ṥ1îḋé">
              <a:extLst>
                <a:ext uri="{FF2B5EF4-FFF2-40B4-BE49-F238E27FC236}">
                  <a16:creationId xmlns:a16="http://schemas.microsoft.com/office/drawing/2014/main" id="{ED09F60C-0C8E-9044-98F9-1EC832A6916B}"/>
                </a:ext>
              </a:extLst>
            </p:cNvPr>
            <p:cNvSpPr/>
            <p:nvPr/>
          </p:nvSpPr>
          <p:spPr bwMode="auto">
            <a:xfrm>
              <a:off x="5771281" y="3385090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Sḻîḑè">
              <a:extLst>
                <a:ext uri="{FF2B5EF4-FFF2-40B4-BE49-F238E27FC236}">
                  <a16:creationId xmlns:a16="http://schemas.microsoft.com/office/drawing/2014/main" id="{59955EE7-3548-BB49-B638-4437E43727B6}"/>
                </a:ext>
              </a:extLst>
            </p:cNvPr>
            <p:cNvSpPr/>
            <p:nvPr/>
          </p:nvSpPr>
          <p:spPr bwMode="auto">
            <a:xfrm>
              <a:off x="3384691" y="3385090"/>
              <a:ext cx="633204" cy="63320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sľiḑe">
              <a:extLst>
                <a:ext uri="{FF2B5EF4-FFF2-40B4-BE49-F238E27FC236}">
                  <a16:creationId xmlns:a16="http://schemas.microsoft.com/office/drawing/2014/main" id="{0376D2E4-62C5-BE47-9DA6-B46ABFC40ECF}"/>
                </a:ext>
              </a:extLst>
            </p:cNvPr>
            <p:cNvSpPr/>
            <p:nvPr/>
          </p:nvSpPr>
          <p:spPr bwMode="auto">
            <a:xfrm>
              <a:off x="4577986" y="3385090"/>
              <a:ext cx="633204" cy="63320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ṥḷïḋê">
              <a:extLst>
                <a:ext uri="{FF2B5EF4-FFF2-40B4-BE49-F238E27FC236}">
                  <a16:creationId xmlns:a16="http://schemas.microsoft.com/office/drawing/2014/main" id="{8A5B3FDA-A816-1949-BAD7-D3A5DD23417A}"/>
                </a:ext>
              </a:extLst>
            </p:cNvPr>
            <p:cNvSpPr/>
            <p:nvPr/>
          </p:nvSpPr>
          <p:spPr bwMode="auto">
            <a:xfrm>
              <a:off x="8157870" y="3385090"/>
              <a:ext cx="633204" cy="633204"/>
            </a:xfrm>
            <a:custGeom>
              <a:avLst/>
              <a:gdLst>
                <a:gd name="T0" fmla="*/ 118 w 236"/>
                <a:gd name="T1" fmla="*/ 142 h 236"/>
                <a:gd name="T2" fmla="*/ 142 w 236"/>
                <a:gd name="T3" fmla="*/ 118 h 236"/>
                <a:gd name="T4" fmla="*/ 137 w 236"/>
                <a:gd name="T5" fmla="*/ 105 h 236"/>
                <a:gd name="T6" fmla="*/ 118 w 236"/>
                <a:gd name="T7" fmla="*/ 95 h 236"/>
                <a:gd name="T8" fmla="*/ 99 w 236"/>
                <a:gd name="T9" fmla="*/ 105 h 236"/>
                <a:gd name="T10" fmla="*/ 94 w 236"/>
                <a:gd name="T11" fmla="*/ 118 h 236"/>
                <a:gd name="T12" fmla="*/ 118 w 236"/>
                <a:gd name="T13" fmla="*/ 142 h 236"/>
                <a:gd name="T14" fmla="*/ 170 w 236"/>
                <a:gd name="T15" fmla="*/ 89 h 236"/>
                <a:gd name="T16" fmla="*/ 170 w 236"/>
                <a:gd name="T17" fmla="*/ 70 h 236"/>
                <a:gd name="T18" fmla="*/ 170 w 236"/>
                <a:gd name="T19" fmla="*/ 67 h 236"/>
                <a:gd name="T20" fmla="*/ 167 w 236"/>
                <a:gd name="T21" fmla="*/ 67 h 236"/>
                <a:gd name="T22" fmla="*/ 147 w 236"/>
                <a:gd name="T23" fmla="*/ 67 h 236"/>
                <a:gd name="T24" fmla="*/ 147 w 236"/>
                <a:gd name="T25" fmla="*/ 90 h 236"/>
                <a:gd name="T26" fmla="*/ 170 w 236"/>
                <a:gd name="T27" fmla="*/ 89 h 236"/>
                <a:gd name="T28" fmla="*/ 118 w 236"/>
                <a:gd name="T29" fmla="*/ 0 h 236"/>
                <a:gd name="T30" fmla="*/ 0 w 236"/>
                <a:gd name="T31" fmla="*/ 118 h 236"/>
                <a:gd name="T32" fmla="*/ 118 w 236"/>
                <a:gd name="T33" fmla="*/ 236 h 236"/>
                <a:gd name="T34" fmla="*/ 236 w 236"/>
                <a:gd name="T35" fmla="*/ 118 h 236"/>
                <a:gd name="T36" fmla="*/ 118 w 236"/>
                <a:gd name="T37" fmla="*/ 0 h 236"/>
                <a:gd name="T38" fmla="*/ 185 w 236"/>
                <a:gd name="T39" fmla="*/ 105 h 236"/>
                <a:gd name="T40" fmla="*/ 185 w 236"/>
                <a:gd name="T41" fmla="*/ 160 h 236"/>
                <a:gd name="T42" fmla="*/ 159 w 236"/>
                <a:gd name="T43" fmla="*/ 186 h 236"/>
                <a:gd name="T44" fmla="*/ 77 w 236"/>
                <a:gd name="T45" fmla="*/ 186 h 236"/>
                <a:gd name="T46" fmla="*/ 51 w 236"/>
                <a:gd name="T47" fmla="*/ 160 h 236"/>
                <a:gd name="T48" fmla="*/ 51 w 236"/>
                <a:gd name="T49" fmla="*/ 105 h 236"/>
                <a:gd name="T50" fmla="*/ 51 w 236"/>
                <a:gd name="T51" fmla="*/ 77 h 236"/>
                <a:gd name="T52" fmla="*/ 77 w 236"/>
                <a:gd name="T53" fmla="*/ 51 h 236"/>
                <a:gd name="T54" fmla="*/ 159 w 236"/>
                <a:gd name="T55" fmla="*/ 51 h 236"/>
                <a:gd name="T56" fmla="*/ 185 w 236"/>
                <a:gd name="T57" fmla="*/ 77 h 236"/>
                <a:gd name="T58" fmla="*/ 185 w 236"/>
                <a:gd name="T59" fmla="*/ 105 h 236"/>
                <a:gd name="T60" fmla="*/ 155 w 236"/>
                <a:gd name="T61" fmla="*/ 118 h 236"/>
                <a:gd name="T62" fmla="*/ 118 w 236"/>
                <a:gd name="T63" fmla="*/ 155 h 236"/>
                <a:gd name="T64" fmla="*/ 81 w 236"/>
                <a:gd name="T65" fmla="*/ 118 h 236"/>
                <a:gd name="T66" fmla="*/ 84 w 236"/>
                <a:gd name="T67" fmla="*/ 105 h 236"/>
                <a:gd name="T68" fmla="*/ 64 w 236"/>
                <a:gd name="T69" fmla="*/ 105 h 236"/>
                <a:gd name="T70" fmla="*/ 64 w 236"/>
                <a:gd name="T71" fmla="*/ 160 h 236"/>
                <a:gd name="T72" fmla="*/ 77 w 236"/>
                <a:gd name="T73" fmla="*/ 172 h 236"/>
                <a:gd name="T74" fmla="*/ 159 w 236"/>
                <a:gd name="T75" fmla="*/ 172 h 236"/>
                <a:gd name="T76" fmla="*/ 172 w 236"/>
                <a:gd name="T77" fmla="*/ 160 h 236"/>
                <a:gd name="T78" fmla="*/ 172 w 236"/>
                <a:gd name="T79" fmla="*/ 105 h 236"/>
                <a:gd name="T80" fmla="*/ 152 w 236"/>
                <a:gd name="T81" fmla="*/ 105 h 236"/>
                <a:gd name="T82" fmla="*/ 155 w 236"/>
                <a:gd name="T83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142"/>
                  </a:moveTo>
                  <a:cubicBezTo>
                    <a:pt x="131" y="142"/>
                    <a:pt x="142" y="131"/>
                    <a:pt x="142" y="118"/>
                  </a:cubicBezTo>
                  <a:cubicBezTo>
                    <a:pt x="142" y="113"/>
                    <a:pt x="140" y="108"/>
                    <a:pt x="137" y="105"/>
                  </a:cubicBezTo>
                  <a:cubicBezTo>
                    <a:pt x="133" y="99"/>
                    <a:pt x="126" y="95"/>
                    <a:pt x="118" y="95"/>
                  </a:cubicBezTo>
                  <a:cubicBezTo>
                    <a:pt x="110" y="95"/>
                    <a:pt x="103" y="99"/>
                    <a:pt x="99" y="105"/>
                  </a:cubicBezTo>
                  <a:cubicBezTo>
                    <a:pt x="96" y="108"/>
                    <a:pt x="94" y="113"/>
                    <a:pt x="94" y="118"/>
                  </a:cubicBezTo>
                  <a:cubicBezTo>
                    <a:pt x="94" y="131"/>
                    <a:pt x="105" y="142"/>
                    <a:pt x="118" y="142"/>
                  </a:cubicBezTo>
                  <a:close/>
                  <a:moveTo>
                    <a:pt x="170" y="89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90"/>
                    <a:pt x="147" y="90"/>
                    <a:pt x="147" y="90"/>
                  </a:cubicBezTo>
                  <a:lnTo>
                    <a:pt x="170" y="89"/>
                  </a:ln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5" y="105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74"/>
                    <a:pt x="173" y="186"/>
                    <a:pt x="159" y="186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62" y="186"/>
                    <a:pt x="51" y="174"/>
                    <a:pt x="51" y="160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63"/>
                    <a:pt x="62" y="51"/>
                    <a:pt x="77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73" y="51"/>
                    <a:pt x="185" y="63"/>
                    <a:pt x="185" y="77"/>
                  </a:cubicBezTo>
                  <a:lnTo>
                    <a:pt x="185" y="105"/>
                  </a:lnTo>
                  <a:close/>
                  <a:moveTo>
                    <a:pt x="155" y="118"/>
                  </a:moveTo>
                  <a:cubicBezTo>
                    <a:pt x="155" y="139"/>
                    <a:pt x="138" y="155"/>
                    <a:pt x="118" y="155"/>
                  </a:cubicBezTo>
                  <a:cubicBezTo>
                    <a:pt x="98" y="155"/>
                    <a:pt x="81" y="139"/>
                    <a:pt x="81" y="118"/>
                  </a:cubicBezTo>
                  <a:cubicBezTo>
                    <a:pt x="81" y="114"/>
                    <a:pt x="82" y="109"/>
                    <a:pt x="8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7"/>
                    <a:pt x="70" y="172"/>
                    <a:pt x="77" y="172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6" y="172"/>
                    <a:pt x="172" y="167"/>
                    <a:pt x="172" y="160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4" y="109"/>
                    <a:pt x="155" y="114"/>
                    <a:pt x="155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7" name="ï$ļíḓè">
              <a:extLst>
                <a:ext uri="{FF2B5EF4-FFF2-40B4-BE49-F238E27FC236}">
                  <a16:creationId xmlns:a16="http://schemas.microsoft.com/office/drawing/2014/main" id="{2CFAE58B-99CA-F445-BE70-672E2DDBEB38}"/>
                </a:ext>
              </a:extLst>
            </p:cNvPr>
            <p:cNvGrpSpPr/>
            <p:nvPr/>
          </p:nvGrpSpPr>
          <p:grpSpPr>
            <a:xfrm>
              <a:off x="7344325" y="4292482"/>
              <a:ext cx="2292764" cy="947301"/>
              <a:chOff x="7266806" y="4292482"/>
              <a:chExt cx="2292764" cy="947301"/>
            </a:xfrm>
          </p:grpSpPr>
          <p:sp>
            <p:nvSpPr>
              <p:cNvPr id="60" name="ïṡļiďê">
                <a:extLst>
                  <a:ext uri="{FF2B5EF4-FFF2-40B4-BE49-F238E27FC236}">
                    <a16:creationId xmlns:a16="http://schemas.microsoft.com/office/drawing/2014/main" id="{7A0E36B1-3ECB-2048-8438-BFF724B51593}"/>
                  </a:ext>
                </a:extLst>
              </p:cNvPr>
              <p:cNvSpPr txBox="1"/>
              <p:nvPr/>
            </p:nvSpPr>
            <p:spPr bwMode="auto">
              <a:xfrm>
                <a:off x="7266806" y="4292482"/>
                <a:ext cx="2292764" cy="41856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zh-CN" altLang="en-US" sz="1600" b="1" dirty="0"/>
                  <a:t>隔离系统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61" name="iṣ1iḋê">
                <a:extLst>
                  <a:ext uri="{FF2B5EF4-FFF2-40B4-BE49-F238E27FC236}">
                    <a16:creationId xmlns:a16="http://schemas.microsoft.com/office/drawing/2014/main" id="{2B731A45-B7CE-4445-B2EA-F9AE419DCB99}"/>
                  </a:ext>
                </a:extLst>
              </p:cNvPr>
              <p:cNvSpPr txBox="1"/>
              <p:nvPr/>
            </p:nvSpPr>
            <p:spPr bwMode="auto">
              <a:xfrm>
                <a:off x="7266806" y="4711048"/>
                <a:ext cx="2292764" cy="5287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dirty="0"/>
                  <a:t>不想影响依赖的系统</a:t>
                </a:r>
                <a:endParaRPr lang="en-US" altLang="zh-CN" sz="1000" dirty="0"/>
              </a:p>
            </p:txBody>
          </p:sp>
        </p:grpSp>
        <p:grpSp>
          <p:nvGrpSpPr>
            <p:cNvPr id="48" name="íṥ1îdè">
              <a:extLst>
                <a:ext uri="{FF2B5EF4-FFF2-40B4-BE49-F238E27FC236}">
                  <a16:creationId xmlns:a16="http://schemas.microsoft.com/office/drawing/2014/main" id="{D4F18740-C75E-A646-8425-6849F57EC08C}"/>
                </a:ext>
              </a:extLst>
            </p:cNvPr>
            <p:cNvGrpSpPr/>
            <p:nvPr/>
          </p:nvGrpSpPr>
          <p:grpSpPr>
            <a:xfrm>
              <a:off x="4949618" y="4292482"/>
              <a:ext cx="2292764" cy="947301"/>
              <a:chOff x="4888334" y="4292482"/>
              <a:chExt cx="2292764" cy="947301"/>
            </a:xfrm>
          </p:grpSpPr>
          <p:sp>
            <p:nvSpPr>
              <p:cNvPr id="58" name="îṧļiḑe">
                <a:extLst>
                  <a:ext uri="{FF2B5EF4-FFF2-40B4-BE49-F238E27FC236}">
                    <a16:creationId xmlns:a16="http://schemas.microsoft.com/office/drawing/2014/main" id="{4B635592-BEDD-E24E-857A-1799378510CE}"/>
                  </a:ext>
                </a:extLst>
              </p:cNvPr>
              <p:cNvSpPr txBox="1"/>
              <p:nvPr/>
            </p:nvSpPr>
            <p:spPr bwMode="auto">
              <a:xfrm>
                <a:off x="4888334" y="4292482"/>
                <a:ext cx="2292764" cy="41856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zh-CN" altLang="en-US" sz="1600" b="1" dirty="0"/>
                  <a:t>为无法访问资源写测试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59" name="îṣlidê">
                <a:extLst>
                  <a:ext uri="{FF2B5EF4-FFF2-40B4-BE49-F238E27FC236}">
                    <a16:creationId xmlns:a16="http://schemas.microsoft.com/office/drawing/2014/main" id="{61148DFD-E2D5-4749-9BF2-A5049792C9C9}"/>
                  </a:ext>
                </a:extLst>
              </p:cNvPr>
              <p:cNvSpPr txBox="1"/>
              <p:nvPr/>
            </p:nvSpPr>
            <p:spPr bwMode="auto">
              <a:xfrm>
                <a:off x="4888334" y="4711048"/>
                <a:ext cx="2292764" cy="5287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dirty="0"/>
                  <a:t>你的”救生圈“</a:t>
                </a:r>
                <a:endParaRPr lang="en-US" altLang="zh-CN" sz="1000" dirty="0"/>
              </a:p>
            </p:txBody>
          </p:sp>
        </p:grpSp>
        <p:grpSp>
          <p:nvGrpSpPr>
            <p:cNvPr id="49" name="iŝ1íďê">
              <a:extLst>
                <a:ext uri="{FF2B5EF4-FFF2-40B4-BE49-F238E27FC236}">
                  <a16:creationId xmlns:a16="http://schemas.microsoft.com/office/drawing/2014/main" id="{69CB9A3E-1D30-324C-8C9D-3CAB7EC6EE89}"/>
                </a:ext>
              </a:extLst>
            </p:cNvPr>
            <p:cNvGrpSpPr/>
            <p:nvPr/>
          </p:nvGrpSpPr>
          <p:grpSpPr>
            <a:xfrm>
              <a:off x="2554911" y="4292482"/>
              <a:ext cx="2292764" cy="947301"/>
              <a:chOff x="2496110" y="4292482"/>
              <a:chExt cx="2292764" cy="947301"/>
            </a:xfrm>
          </p:grpSpPr>
          <p:sp>
            <p:nvSpPr>
              <p:cNvPr id="56" name="îṩḻïdê">
                <a:extLst>
                  <a:ext uri="{FF2B5EF4-FFF2-40B4-BE49-F238E27FC236}">
                    <a16:creationId xmlns:a16="http://schemas.microsoft.com/office/drawing/2014/main" id="{9BAEB4A9-B1C0-9D45-8B2C-817FCC32923E}"/>
                  </a:ext>
                </a:extLst>
              </p:cNvPr>
              <p:cNvSpPr txBox="1"/>
              <p:nvPr/>
            </p:nvSpPr>
            <p:spPr bwMode="auto">
              <a:xfrm>
                <a:off x="2496110" y="4292482"/>
                <a:ext cx="2292764" cy="41856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en-US" altLang="zh-CN" sz="1600" b="1" dirty="0">
                    <a:effectLst/>
                  </a:rPr>
                  <a:t>TDD</a:t>
                </a:r>
                <a:r>
                  <a:rPr lang="zh-CN" altLang="en-US" sz="1600" b="1" dirty="0">
                    <a:effectLst/>
                  </a:rPr>
                  <a:t>测试驱动</a:t>
                </a:r>
              </a:p>
            </p:txBody>
          </p:sp>
          <p:sp>
            <p:nvSpPr>
              <p:cNvPr id="57" name="íşľiḓê">
                <a:extLst>
                  <a:ext uri="{FF2B5EF4-FFF2-40B4-BE49-F238E27FC236}">
                    <a16:creationId xmlns:a16="http://schemas.microsoft.com/office/drawing/2014/main" id="{16D70DB6-0181-7343-A2FE-5EC838A356FE}"/>
                  </a:ext>
                </a:extLst>
              </p:cNvPr>
              <p:cNvSpPr txBox="1"/>
              <p:nvPr/>
            </p:nvSpPr>
            <p:spPr bwMode="auto">
              <a:xfrm>
                <a:off x="2496110" y="4711048"/>
                <a:ext cx="2292764" cy="5287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dirty="0"/>
                  <a:t>模拟使你能够使用测试驱动开发。                 </a:t>
                </a:r>
                <a:endParaRPr lang="en-US" altLang="zh-CN" sz="1000" dirty="0"/>
              </a:p>
            </p:txBody>
          </p:sp>
        </p:grpSp>
        <p:grpSp>
          <p:nvGrpSpPr>
            <p:cNvPr id="50" name="ïsḻiḋe">
              <a:extLst>
                <a:ext uri="{FF2B5EF4-FFF2-40B4-BE49-F238E27FC236}">
                  <a16:creationId xmlns:a16="http://schemas.microsoft.com/office/drawing/2014/main" id="{F4014DD5-093D-2F42-A85E-2640E912DA2C}"/>
                </a:ext>
              </a:extLst>
            </p:cNvPr>
            <p:cNvGrpSpPr/>
            <p:nvPr/>
          </p:nvGrpSpPr>
          <p:grpSpPr>
            <a:xfrm>
              <a:off x="6181708" y="2169000"/>
              <a:ext cx="2292764" cy="947301"/>
              <a:chOff x="6120424" y="2169000"/>
              <a:chExt cx="2292764" cy="947301"/>
            </a:xfrm>
          </p:grpSpPr>
          <p:sp>
            <p:nvSpPr>
              <p:cNvPr id="54" name="ïslïḑê">
                <a:extLst>
                  <a:ext uri="{FF2B5EF4-FFF2-40B4-BE49-F238E27FC236}">
                    <a16:creationId xmlns:a16="http://schemas.microsoft.com/office/drawing/2014/main" id="{B924F20A-A8E0-BD42-9E44-8352BAB74286}"/>
                  </a:ext>
                </a:extLst>
              </p:cNvPr>
              <p:cNvSpPr txBox="1"/>
              <p:nvPr/>
            </p:nvSpPr>
            <p:spPr bwMode="auto">
              <a:xfrm>
                <a:off x="6120424" y="2169000"/>
                <a:ext cx="2292764" cy="41856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zh-CN" altLang="en-US" sz="1600" b="1" dirty="0">
                    <a:effectLst/>
                  </a:rPr>
                  <a:t>快速验证与演示</a:t>
                </a:r>
              </a:p>
            </p:txBody>
          </p:sp>
          <p:sp>
            <p:nvSpPr>
              <p:cNvPr id="55" name="iśḻîḑê">
                <a:extLst>
                  <a:ext uri="{FF2B5EF4-FFF2-40B4-BE49-F238E27FC236}">
                    <a16:creationId xmlns:a16="http://schemas.microsoft.com/office/drawing/2014/main" id="{CF4394D8-9860-D34B-A19C-E0B19182459F}"/>
                  </a:ext>
                </a:extLst>
              </p:cNvPr>
              <p:cNvSpPr txBox="1"/>
              <p:nvPr/>
            </p:nvSpPr>
            <p:spPr bwMode="auto">
              <a:xfrm>
                <a:off x="6120424" y="2587566"/>
                <a:ext cx="2292764" cy="5287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dirty="0"/>
                  <a:t>我们都是优秀的“</a:t>
                </a:r>
                <a:r>
                  <a:rPr lang="en-US" altLang="zh-CN" sz="1000" dirty="0"/>
                  <a:t>demo</a:t>
                </a:r>
                <a:r>
                  <a:rPr lang="zh-CN" altLang="en-US" sz="1000" dirty="0"/>
                  <a:t>”哥</a:t>
                </a:r>
                <a:endParaRPr lang="en-US" altLang="zh-CN" sz="1000" dirty="0"/>
              </a:p>
            </p:txBody>
          </p:sp>
        </p:grpSp>
        <p:grpSp>
          <p:nvGrpSpPr>
            <p:cNvPr id="51" name="ïšḷïḍe">
              <a:extLst>
                <a:ext uri="{FF2B5EF4-FFF2-40B4-BE49-F238E27FC236}">
                  <a16:creationId xmlns:a16="http://schemas.microsoft.com/office/drawing/2014/main" id="{D786DB2D-EF6B-3B49-B474-C14F528D7BE7}"/>
                </a:ext>
              </a:extLst>
            </p:cNvPr>
            <p:cNvGrpSpPr/>
            <p:nvPr/>
          </p:nvGrpSpPr>
          <p:grpSpPr>
            <a:xfrm>
              <a:off x="3748206" y="2169000"/>
              <a:ext cx="2292764" cy="947301"/>
              <a:chOff x="3791744" y="2169000"/>
              <a:chExt cx="2292764" cy="947301"/>
            </a:xfrm>
          </p:grpSpPr>
          <p:sp>
            <p:nvSpPr>
              <p:cNvPr id="52" name="îşḻîḋé">
                <a:extLst>
                  <a:ext uri="{FF2B5EF4-FFF2-40B4-BE49-F238E27FC236}">
                    <a16:creationId xmlns:a16="http://schemas.microsoft.com/office/drawing/2014/main" id="{0702B84A-2160-7440-8E13-6F296EEEF7C0}"/>
                  </a:ext>
                </a:extLst>
              </p:cNvPr>
              <p:cNvSpPr txBox="1"/>
              <p:nvPr/>
            </p:nvSpPr>
            <p:spPr bwMode="auto">
              <a:xfrm>
                <a:off x="3791744" y="2169000"/>
                <a:ext cx="2292764" cy="41856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zh-CN" altLang="en-US" sz="1600" b="1" dirty="0"/>
                  <a:t>团队可以并行工作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53" name="îŝľîḍè">
                <a:extLst>
                  <a:ext uri="{FF2B5EF4-FFF2-40B4-BE49-F238E27FC236}">
                    <a16:creationId xmlns:a16="http://schemas.microsoft.com/office/drawing/2014/main" id="{73769660-624C-7846-87BF-56E6E204FF63}"/>
                  </a:ext>
                </a:extLst>
              </p:cNvPr>
              <p:cNvSpPr txBox="1"/>
              <p:nvPr/>
            </p:nvSpPr>
            <p:spPr bwMode="auto">
              <a:xfrm>
                <a:off x="3791744" y="2587566"/>
                <a:ext cx="2292764" cy="5287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dirty="0"/>
                  <a:t>测试、开发并行工作</a:t>
                </a:r>
                <a:r>
                  <a:rPr lang="en-US" altLang="zh-CN" sz="1000" dirty="0"/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539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Mockito</a:t>
            </a:r>
            <a:r>
              <a:rPr lang="zh-CN" altLang="en-US" dirty="0"/>
              <a:t>常用注解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15" name="ïsliḍé"/>
          <p:cNvSpPr/>
          <p:nvPr/>
        </p:nvSpPr>
        <p:spPr bwMode="auto">
          <a:xfrm>
            <a:off x="1382665" y="1598637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ísļïḋê"/>
          <p:cNvSpPr/>
          <p:nvPr/>
        </p:nvSpPr>
        <p:spPr bwMode="auto">
          <a:xfrm>
            <a:off x="1368190" y="2677129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79FE68F-23C3-E74E-B3D3-7BA9360B3FAD}"/>
              </a:ext>
            </a:extLst>
          </p:cNvPr>
          <p:cNvSpPr/>
          <p:nvPr/>
        </p:nvSpPr>
        <p:spPr>
          <a:xfrm>
            <a:off x="815438" y="1028700"/>
            <a:ext cx="10008372" cy="2283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lang="en" altLang="zh-CN" sz="1400" b="1" dirty="0">
                <a:solidFill>
                  <a:schemeClr val="accent1"/>
                </a:solidFill>
              </a:rPr>
              <a:t>@Mock </a:t>
            </a:r>
            <a:r>
              <a:rPr lang="zh-CN" altLang="en-US" sz="1200" dirty="0"/>
              <a:t>创建一个</a:t>
            </a:r>
            <a:r>
              <a:rPr lang="en-US" altLang="zh-CN" sz="1200" dirty="0"/>
              <a:t>Mock</a:t>
            </a:r>
            <a:r>
              <a:rPr lang="zh-CN" altLang="en-US" sz="1200" dirty="0"/>
              <a:t>对象，等同于</a:t>
            </a:r>
            <a:r>
              <a:rPr lang="en" altLang="zh-CN" sz="1200" dirty="0" err="1"/>
              <a:t>Mockito.mock</a:t>
            </a:r>
            <a:r>
              <a:rPr lang="zh-CN" altLang="en-US" sz="1200" dirty="0"/>
              <a:t>（不受</a:t>
            </a:r>
            <a:r>
              <a:rPr lang="en-US" altLang="zh-CN" sz="1200" dirty="0"/>
              <a:t>spring</a:t>
            </a:r>
            <a:r>
              <a:rPr lang="zh-CN" altLang="en-US" sz="1200" dirty="0"/>
              <a:t>管理）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lang="en-US" altLang="zh-CN" sz="1400" b="1" dirty="0">
                <a:solidFill>
                  <a:schemeClr val="accent1"/>
                </a:solidFill>
              </a:rPr>
              <a:t>@</a:t>
            </a:r>
            <a:r>
              <a:rPr lang="en" altLang="zh-CN" sz="1400" b="1" dirty="0" err="1">
                <a:solidFill>
                  <a:schemeClr val="accent1"/>
                </a:solidFill>
              </a:rPr>
              <a:t>InjectMocks</a:t>
            </a:r>
            <a:r>
              <a:rPr lang="zh-CN" altLang="en-US" sz="1400" b="1" dirty="0">
                <a:solidFill>
                  <a:schemeClr val="accent1"/>
                </a:solidFill>
              </a:rPr>
              <a:t>  </a:t>
            </a:r>
            <a:r>
              <a:rPr lang="zh-CN" altLang="en-US" sz="1200" dirty="0"/>
              <a:t>创建一个实例，用</a:t>
            </a:r>
            <a:r>
              <a:rPr lang="en-US" altLang="zh-CN" sz="1200" dirty="0"/>
              <a:t>@Mock</a:t>
            </a:r>
            <a:r>
              <a:rPr lang="zh-CN" altLang="en-US" sz="1200" dirty="0"/>
              <a:t>注解创建的</a:t>
            </a:r>
            <a:r>
              <a:rPr lang="en-US" altLang="zh-CN" sz="1200" dirty="0"/>
              <a:t>mock</a:t>
            </a:r>
            <a:r>
              <a:rPr lang="zh-CN" altLang="en-US" sz="1200" dirty="0"/>
              <a:t>将会注入到该实例中（不受</a:t>
            </a:r>
            <a:r>
              <a:rPr lang="en-US" altLang="zh-CN" sz="1200" dirty="0"/>
              <a:t>spring</a:t>
            </a:r>
            <a:r>
              <a:rPr lang="zh-CN" altLang="en-US" sz="1200" dirty="0"/>
              <a:t>管理）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lang="en-US" altLang="zh-CN" sz="1400" b="1" dirty="0">
                <a:solidFill>
                  <a:schemeClr val="accent1"/>
                </a:solidFill>
              </a:rPr>
              <a:t>@</a:t>
            </a:r>
            <a:r>
              <a:rPr lang="en" altLang="zh-CN" sz="1400" b="1" dirty="0">
                <a:solidFill>
                  <a:schemeClr val="accent1"/>
                </a:solidFill>
              </a:rPr>
              <a:t>Spy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zh-CN" altLang="en-US" sz="1200" dirty="0"/>
              <a:t>监控某个真实对象，等同于</a:t>
            </a:r>
            <a:r>
              <a:rPr lang="en" altLang="zh-CN" sz="1200" dirty="0" err="1"/>
              <a:t>Mockito.spy</a:t>
            </a:r>
            <a:r>
              <a:rPr lang="zh-CN" altLang="en-US" sz="1200" dirty="0"/>
              <a:t>，与</a:t>
            </a:r>
            <a:r>
              <a:rPr lang="en-US" altLang="zh-CN" sz="1200" dirty="0"/>
              <a:t>mock</a:t>
            </a:r>
            <a:r>
              <a:rPr lang="zh-CN" altLang="en-US" sz="1200" dirty="0"/>
              <a:t>不同会调用真实的方法。（不受</a:t>
            </a:r>
            <a:r>
              <a:rPr lang="en-US" altLang="zh-CN" sz="1200" dirty="0"/>
              <a:t>spring</a:t>
            </a:r>
            <a:r>
              <a:rPr lang="zh-CN" altLang="en-US" sz="1200" dirty="0"/>
              <a:t>管理）</a:t>
            </a:r>
            <a:endParaRPr lang="en-US" altLang="zh-CN" sz="1200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lang="en-US" altLang="zh-CN" sz="1400" b="1" dirty="0">
                <a:solidFill>
                  <a:schemeClr val="accent1"/>
                </a:solidFill>
              </a:rPr>
              <a:t>@</a:t>
            </a:r>
            <a:r>
              <a:rPr lang="en" altLang="zh-CN" sz="1400" b="1" dirty="0" err="1">
                <a:solidFill>
                  <a:schemeClr val="accent1"/>
                </a:solidFill>
              </a:rPr>
              <a:t>MockBean</a:t>
            </a:r>
            <a:r>
              <a:rPr lang="en" altLang="zh-CN" sz="1400" b="1" dirty="0">
                <a:solidFill>
                  <a:schemeClr val="accent1"/>
                </a:solidFill>
              </a:rPr>
              <a:t> </a:t>
            </a:r>
            <a:r>
              <a:rPr lang="zh-CN" altLang="en-US" sz="1200" dirty="0"/>
              <a:t>创建一个</a:t>
            </a:r>
            <a:r>
              <a:rPr lang="en-US" altLang="zh-CN" sz="1200" dirty="0"/>
              <a:t>Mock</a:t>
            </a:r>
            <a:r>
              <a:rPr lang="zh-CN" altLang="en-US" sz="1200" dirty="0"/>
              <a:t>对象，能够使用</a:t>
            </a:r>
            <a:r>
              <a:rPr lang="en-US" altLang="zh-CN" sz="1200" dirty="0"/>
              <a:t>@</a:t>
            </a:r>
            <a:r>
              <a:rPr lang="en-US" altLang="zh-CN" sz="1200" dirty="0" err="1"/>
              <a:t>AutoWired</a:t>
            </a:r>
            <a:r>
              <a:rPr lang="zh-CN" altLang="en-US" sz="1200" dirty="0"/>
              <a:t>注入到别的</a:t>
            </a:r>
            <a:r>
              <a:rPr lang="en-US" altLang="zh-CN" sz="1200" dirty="0"/>
              <a:t>Bean</a:t>
            </a:r>
            <a:r>
              <a:rPr lang="zh-CN" altLang="en-US" sz="1200" dirty="0"/>
              <a:t>中，只能</a:t>
            </a:r>
            <a:r>
              <a:rPr lang="en-US" altLang="zh-CN" sz="1200" dirty="0"/>
              <a:t>mock</a:t>
            </a:r>
            <a:r>
              <a:rPr lang="zh-CN" altLang="en-US" sz="1200" dirty="0"/>
              <a:t>本地代码（</a:t>
            </a:r>
            <a:r>
              <a:rPr lang="en-US" altLang="zh-CN" sz="1200" dirty="0" err="1"/>
              <a:t>SpringBoot</a:t>
            </a:r>
            <a:r>
              <a:rPr lang="zh-CN" altLang="en-US" sz="1200" dirty="0"/>
              <a:t>提供注解，受</a:t>
            </a:r>
            <a:r>
              <a:rPr lang="en-US" altLang="zh-CN" sz="1200" dirty="0"/>
              <a:t>spring</a:t>
            </a:r>
            <a:r>
              <a:rPr lang="zh-CN" altLang="en-US" sz="1200" dirty="0"/>
              <a:t>管理）</a:t>
            </a:r>
            <a:endParaRPr lang="en-US" altLang="zh-CN" sz="1200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lang="en" altLang="zh-CN" sz="1400" b="1" dirty="0">
                <a:solidFill>
                  <a:schemeClr val="accent1"/>
                </a:solidFill>
              </a:rPr>
              <a:t>@</a:t>
            </a:r>
            <a:r>
              <a:rPr lang="en" altLang="zh-CN" sz="1400" b="1" dirty="0" err="1">
                <a:solidFill>
                  <a:schemeClr val="accent1"/>
                </a:solidFill>
              </a:rPr>
              <a:t>SpyBean</a:t>
            </a:r>
            <a:r>
              <a:rPr lang="en" altLang="zh-CN" dirty="0"/>
              <a:t> </a:t>
            </a:r>
            <a:r>
              <a:rPr lang="zh-CN" altLang="en-US" sz="1200" dirty="0"/>
              <a:t>解决了 </a:t>
            </a:r>
            <a:r>
              <a:rPr lang="en" altLang="zh-CN" sz="1200" dirty="0" err="1"/>
              <a:t>SpringBoot</a:t>
            </a:r>
            <a:r>
              <a:rPr lang="en" altLang="zh-CN" sz="1200" dirty="0"/>
              <a:t> </a:t>
            </a:r>
            <a:r>
              <a:rPr lang="zh-CN" altLang="en-US" sz="1200" dirty="0"/>
              <a:t>的单元测试中 </a:t>
            </a:r>
            <a:r>
              <a:rPr lang="en-US" altLang="zh-CN" sz="1200" dirty="0"/>
              <a:t>@</a:t>
            </a:r>
            <a:r>
              <a:rPr lang="en" altLang="zh-CN" sz="1200" dirty="0" err="1"/>
              <a:t>MockBean</a:t>
            </a:r>
            <a:r>
              <a:rPr lang="en" altLang="zh-CN" sz="1200" dirty="0"/>
              <a:t> </a:t>
            </a:r>
            <a:r>
              <a:rPr lang="zh-CN" altLang="en-US" sz="1200" dirty="0"/>
              <a:t>不能 </a:t>
            </a:r>
            <a:r>
              <a:rPr lang="en" altLang="zh-CN" sz="1200" dirty="0"/>
              <a:t>mock </a:t>
            </a:r>
            <a:r>
              <a:rPr lang="zh-CN" altLang="en-US" sz="1200" dirty="0"/>
              <a:t>库中自动装配的 </a:t>
            </a:r>
            <a:r>
              <a:rPr lang="en" altLang="zh-CN" sz="1200" dirty="0"/>
              <a:t>Bean </a:t>
            </a:r>
            <a:r>
              <a:rPr lang="zh-CN" altLang="en-US" sz="1200" dirty="0"/>
              <a:t>的局限（</a:t>
            </a:r>
            <a:r>
              <a:rPr lang="en-US" altLang="zh-CN" sz="1200" dirty="0"/>
              <a:t> </a:t>
            </a:r>
            <a:r>
              <a:rPr lang="en-US" altLang="zh-CN" sz="1200" dirty="0" err="1"/>
              <a:t>SpringBoot</a:t>
            </a:r>
            <a:r>
              <a:rPr lang="zh-CN" altLang="en-US" sz="1200" dirty="0"/>
              <a:t>提供注解，受</a:t>
            </a:r>
            <a:r>
              <a:rPr lang="en-US" altLang="zh-CN" sz="1200" dirty="0"/>
              <a:t>spring</a:t>
            </a:r>
            <a:r>
              <a:rPr lang="zh-CN" altLang="en-US" sz="1200" dirty="0"/>
              <a:t>管理）</a:t>
            </a:r>
            <a:endParaRPr lang="en-US" altLang="zh-CN" sz="1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32E1A5-E9D2-BB49-A29B-88834C94270C}"/>
              </a:ext>
            </a:extLst>
          </p:cNvPr>
          <p:cNvSpPr txBox="1"/>
          <p:nvPr/>
        </p:nvSpPr>
        <p:spPr>
          <a:xfrm>
            <a:off x="408359" y="4674550"/>
            <a:ext cx="1137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注意：必须使用</a:t>
            </a:r>
            <a:r>
              <a:rPr lang="en-US" altLang="zh-CN" dirty="0"/>
              <a:t>@</a:t>
            </a:r>
            <a:r>
              <a:rPr lang="en" altLang="zh-CN" dirty="0" err="1"/>
              <a:t>RunWith</a:t>
            </a:r>
            <a:r>
              <a:rPr lang="en" altLang="zh-CN" dirty="0"/>
              <a:t>(</a:t>
            </a:r>
            <a:r>
              <a:rPr lang="en" altLang="zh-CN" dirty="0" err="1"/>
              <a:t>MockitoJUnitRunner.class</a:t>
            </a:r>
            <a:r>
              <a:rPr lang="en" altLang="zh-CN" dirty="0"/>
              <a:t>) </a:t>
            </a:r>
            <a:r>
              <a:rPr lang="zh-CN" altLang="en-US" dirty="0"/>
              <a:t>或 </a:t>
            </a:r>
            <a:r>
              <a:rPr lang="en" altLang="zh-CN" dirty="0" err="1"/>
              <a:t>Mockito.initMocks</a:t>
            </a:r>
            <a:r>
              <a:rPr lang="en" altLang="zh-CN" dirty="0"/>
              <a:t>(this)</a:t>
            </a:r>
            <a:r>
              <a:rPr lang="zh-CN" altLang="en-US" dirty="0"/>
              <a:t>进行</a:t>
            </a:r>
            <a:r>
              <a:rPr lang="en" altLang="zh-CN" dirty="0"/>
              <a:t>mocks</a:t>
            </a:r>
            <a:r>
              <a:rPr lang="zh-CN" altLang="en-US" dirty="0"/>
              <a:t>的初始化和注入。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906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Mockito</a:t>
            </a:r>
            <a:r>
              <a:rPr lang="zh-CN" altLang="en-US" dirty="0"/>
              <a:t>常用</a:t>
            </a:r>
            <a:r>
              <a:rPr lang="en-US" altLang="zh-CN" dirty="0"/>
              <a:t>API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15" name="ïsliḍé"/>
          <p:cNvSpPr/>
          <p:nvPr/>
        </p:nvSpPr>
        <p:spPr bwMode="auto">
          <a:xfrm>
            <a:off x="1382665" y="1598637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ísļïḋê"/>
          <p:cNvSpPr/>
          <p:nvPr/>
        </p:nvSpPr>
        <p:spPr bwMode="auto">
          <a:xfrm>
            <a:off x="1368190" y="2677129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EAA074AF-CE3C-0944-AE9C-A56E65D5D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947389"/>
              </p:ext>
            </p:extLst>
          </p:nvPr>
        </p:nvGraphicFramePr>
        <p:xfrm>
          <a:off x="771942" y="1028700"/>
          <a:ext cx="10850563" cy="525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1363">
                  <a:extLst>
                    <a:ext uri="{9D8B030D-6E8A-4147-A177-3AD203B41FA5}">
                      <a16:colId xmlns:a16="http://schemas.microsoft.com/office/drawing/2014/main" val="3977338046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652308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  <a:ea typeface="等线" panose="02010600030101010101" pitchFamily="2" charset="-122"/>
                        </a:rPr>
                        <a:t>方法名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 dirty="0">
                          <a:solidFill>
                            <a:srgbClr val="333333"/>
                          </a:solidFill>
                          <a:effectLst/>
                          <a:latin typeface="Helvetica Neue" panose="02000503000000020004" pitchFamily="2" charset="0"/>
                          <a:ea typeface="等线" panose="02010600030101010101" pitchFamily="2" charset="-122"/>
                        </a:rPr>
                        <a:t>描述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1271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en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Mockito.mock</a:t>
                      </a:r>
                      <a:r>
                        <a:rPr lang="e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classToMock</a:t>
                      </a:r>
                      <a:r>
                        <a:rPr lang="e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zh-CN" alt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模拟对象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1303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en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Mockito.verify(mock)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zh-CN" alt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验证行为是否发生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388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en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Mockito.when(methodCall).thenReturn(value1).thenReturn(value2)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zh-CN" alt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触发时第一次返回</a:t>
                      </a:r>
                      <a:r>
                        <a:rPr lang="en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value1，</a:t>
                      </a:r>
                      <a:r>
                        <a:rPr lang="zh-CN" alt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第</a:t>
                      </a:r>
                      <a:r>
                        <a:rPr lang="en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zh-CN" alt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次都返回</a:t>
                      </a:r>
                      <a:r>
                        <a:rPr lang="en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75889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en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Mockito.doThrow(toBeThrown).when(mock).[method]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zh-CN" alt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模拟抛出异常。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3727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en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Mockito.mock(classToMock,defaultAnswer)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zh-CN" alt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使用默认</a:t>
                      </a:r>
                      <a:r>
                        <a:rPr lang="en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Answer</a:t>
                      </a:r>
                      <a:r>
                        <a:rPr lang="zh-CN" alt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模拟对象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2390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en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Mockito.when(methodCall).thenReturn(value)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zh-CN" alt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参数匹配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4236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en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Mockito.doReturn(toBeReturned).when(mock).[method]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zh-CN" alt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参数匹配（直接执行不判断）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5581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en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Mockito.when(methodCall).thenAnswer(answer))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zh-CN" alt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预期回调接口生成期望值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787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en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Mockito.doAnswer(answer).when(methodCall).[method]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zh-CN" alt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预期回调接口生成期望值（直接执行不判断）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541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en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Mockito.spy(Object)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zh-CN" alt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用</a:t>
                      </a:r>
                      <a:r>
                        <a:rPr lang="en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spy</a:t>
                      </a:r>
                      <a:r>
                        <a:rPr lang="zh-CN" alt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监控真实对象</a:t>
                      </a:r>
                      <a:r>
                        <a:rPr lang="en-US" altLang="zh-CN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设置真实对象行为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221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en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Mockito.doNothing().when(mock).[method]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zh-CN" alt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不做任何返回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03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en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Mockito.doCallRealMethod</a:t>
                      </a:r>
                      <a:r>
                        <a:rPr lang="e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().when(mock).[method] //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等价于</a:t>
                      </a:r>
                      <a:r>
                        <a:rPr lang="en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Mockito.when</a:t>
                      </a:r>
                      <a:r>
                        <a:rPr lang="e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(mock.[method]).</a:t>
                      </a:r>
                      <a:r>
                        <a:rPr lang="en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thenCallRealMethod</a:t>
                      </a:r>
                      <a:r>
                        <a:rPr lang="e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调用真实的方法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4034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reset(mock)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重置</a:t>
                      </a:r>
                      <a:r>
                        <a:rPr lang="e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mock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1276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501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项目实战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Mapper</a:t>
            </a:r>
            <a:r>
              <a:rPr lang="zh-CN" altLang="en-US" dirty="0"/>
              <a:t>层</a:t>
            </a:r>
            <a:endParaRPr lang="en-US" altLang="zh-CN" dirty="0"/>
          </a:p>
          <a:p>
            <a:pPr lvl="0"/>
            <a:r>
              <a:rPr lang="en-US" altLang="zh-CN" dirty="0"/>
              <a:t>Service</a:t>
            </a:r>
            <a:r>
              <a:rPr lang="zh-CN" altLang="en-US" dirty="0"/>
              <a:t>层</a:t>
            </a:r>
            <a:endParaRPr lang="en-US" altLang="zh-CN" dirty="0"/>
          </a:p>
          <a:p>
            <a:pPr lvl="0"/>
            <a:r>
              <a:rPr lang="en-US" altLang="zh-CN" dirty="0"/>
              <a:t>Controller</a:t>
            </a:r>
            <a:r>
              <a:rPr lang="zh-CN" altLang="en-US" dirty="0"/>
              <a:t>层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3910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51361"/>
            <a:ext cx="12450597" cy="4778319"/>
            <a:chOff x="-930109" y="1051361"/>
            <a:chExt cx="12450597" cy="4778319"/>
          </a:xfrm>
        </p:grpSpPr>
        <p:grpSp>
          <p:nvGrpSpPr>
            <p:cNvPr id="6" name="ïṣľîde"/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/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/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/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/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8" name="i$ļïďe"/>
            <p:cNvSpPr/>
            <p:nvPr/>
          </p:nvSpPr>
          <p:spPr>
            <a:xfrm>
              <a:off x="6276020" y="5029187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9" name="îṡ1íḑé"/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/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/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/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3" name="isļiḓé"/>
            <p:cNvSpPr txBox="1"/>
            <p:nvPr/>
          </p:nvSpPr>
          <p:spPr>
            <a:xfrm>
              <a:off x="6905844" y="5017678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87500" lnSpcReduction="10000"/>
            </a:bodyPr>
            <a:lstStyle/>
            <a:p>
              <a:r>
                <a:rPr lang="zh-CN" altLang="en-US" sz="1600" b="1" dirty="0"/>
                <a:t>项目实战</a:t>
              </a:r>
            </a:p>
          </p:txBody>
        </p:sp>
        <p:sp>
          <p:nvSpPr>
            <p:cNvPr id="14" name="íśľíďe"/>
            <p:cNvSpPr txBox="1"/>
            <p:nvPr/>
          </p:nvSpPr>
          <p:spPr>
            <a:xfrm>
              <a:off x="6905844" y="5321659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/>
                <a:t>基于公司框架如何做单元测试</a:t>
              </a:r>
              <a:r>
                <a:rPr lang="en-US" altLang="zh-CN" sz="1050" dirty="0"/>
                <a:t>.</a:t>
              </a:r>
            </a:p>
          </p:txBody>
        </p:sp>
        <p:sp>
          <p:nvSpPr>
            <p:cNvPr id="15" name="iṡ1íḑê"/>
            <p:cNvSpPr txBox="1"/>
            <p:nvPr/>
          </p:nvSpPr>
          <p:spPr>
            <a:xfrm>
              <a:off x="6905844" y="4139102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0000" lnSpcReduction="10000"/>
            </a:bodyPr>
            <a:lstStyle/>
            <a:p>
              <a:r>
                <a:rPr lang="en-US" altLang="zh-CN" sz="1600" b="1" dirty="0" err="1"/>
                <a:t>Mockito</a:t>
              </a:r>
              <a:r>
                <a:rPr lang="zh-CN" altLang="en-US" sz="1600" b="1" dirty="0"/>
                <a:t>实战</a:t>
              </a:r>
              <a:endParaRPr lang="en-US" altLang="zh-CN" sz="1600" b="1" dirty="0"/>
            </a:p>
          </p:txBody>
        </p:sp>
        <p:sp>
          <p:nvSpPr>
            <p:cNvPr id="16" name="ïṣḷiḑé"/>
            <p:cNvSpPr txBox="1"/>
            <p:nvPr/>
          </p:nvSpPr>
          <p:spPr>
            <a:xfrm>
              <a:off x="6905844" y="4443083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/>
                <a:t>偷天换日，这就是我么酷</a:t>
              </a:r>
              <a:r>
                <a:rPr lang="en-US" altLang="zh-CN" sz="1050" dirty="0"/>
                <a:t>.</a:t>
              </a:r>
            </a:p>
          </p:txBody>
        </p:sp>
        <p:sp>
          <p:nvSpPr>
            <p:cNvPr id="17" name="íşḻïďê"/>
            <p:cNvSpPr txBox="1"/>
            <p:nvPr/>
          </p:nvSpPr>
          <p:spPr>
            <a:xfrm>
              <a:off x="6905844" y="3260526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87500" lnSpcReduction="10000"/>
            </a:bodyPr>
            <a:lstStyle/>
            <a:p>
              <a:r>
                <a:rPr lang="en-US" altLang="zh-CN" sz="1600" b="1" dirty="0"/>
                <a:t>JUnit</a:t>
              </a:r>
              <a:r>
                <a:rPr lang="zh-CN" altLang="en-US" sz="1600" b="1" dirty="0"/>
                <a:t>实战</a:t>
              </a:r>
            </a:p>
          </p:txBody>
        </p:sp>
        <p:sp>
          <p:nvSpPr>
            <p:cNvPr id="18" name="íṧ1íḋè"/>
            <p:cNvSpPr txBox="1"/>
            <p:nvPr/>
          </p:nvSpPr>
          <p:spPr>
            <a:xfrm>
              <a:off x="6905844" y="3564507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/>
                <a:t>你的第一个单元测试</a:t>
              </a:r>
              <a:r>
                <a:rPr lang="en-US" altLang="zh-CN" sz="1050" dirty="0"/>
                <a:t>.</a:t>
              </a:r>
            </a:p>
          </p:txBody>
        </p:sp>
        <p:sp>
          <p:nvSpPr>
            <p:cNvPr id="19" name="iśļîďe"/>
            <p:cNvSpPr txBox="1"/>
            <p:nvPr/>
          </p:nvSpPr>
          <p:spPr>
            <a:xfrm>
              <a:off x="6905844" y="2381950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87500" lnSpcReduction="10000"/>
            </a:bodyPr>
            <a:lstStyle/>
            <a:p>
              <a:r>
                <a:rPr lang="zh-CN" altLang="en-US" sz="1600" b="1" dirty="0"/>
                <a:t>为什么要写单元测试</a:t>
              </a:r>
            </a:p>
          </p:txBody>
        </p:sp>
        <p:sp>
          <p:nvSpPr>
            <p:cNvPr id="20" name="iṣ1ïḋê"/>
            <p:cNvSpPr txBox="1"/>
            <p:nvPr/>
          </p:nvSpPr>
          <p:spPr>
            <a:xfrm>
              <a:off x="6905844" y="2685931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/>
                <a:t>优秀程序员必备技能</a:t>
              </a:r>
              <a:r>
                <a:rPr lang="en-US" altLang="zh-CN" sz="1050" dirty="0"/>
                <a:t>.</a:t>
              </a:r>
            </a:p>
          </p:txBody>
        </p:sp>
        <p:sp>
          <p:nvSpPr>
            <p:cNvPr id="21" name="îṧļïďé"/>
            <p:cNvSpPr txBox="1"/>
            <p:nvPr/>
          </p:nvSpPr>
          <p:spPr>
            <a:xfrm>
              <a:off x="6905844" y="1503374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87500" lnSpcReduction="10000"/>
            </a:bodyPr>
            <a:lstStyle/>
            <a:p>
              <a:r>
                <a:rPr lang="zh-CN" altLang="en-US" sz="1600" b="1" dirty="0"/>
                <a:t>测试</a:t>
              </a:r>
              <a:r>
                <a:rPr lang="en-US" altLang="zh-CN" sz="1600" b="1" dirty="0"/>
                <a:t>VS</a:t>
              </a:r>
              <a:r>
                <a:rPr lang="zh-CN" altLang="en-US" sz="1600" b="1" dirty="0"/>
                <a:t>单元测试</a:t>
              </a:r>
            </a:p>
          </p:txBody>
        </p:sp>
        <p:sp>
          <p:nvSpPr>
            <p:cNvPr id="22" name="işļïḑê"/>
            <p:cNvSpPr txBox="1"/>
            <p:nvPr/>
          </p:nvSpPr>
          <p:spPr>
            <a:xfrm>
              <a:off x="6905844" y="1807355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/>
                <a:t>没错，我们要就是要抢测试饭碗</a:t>
              </a: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6951000" y="22140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951000" y="3137925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6951000" y="406185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6951000" y="49191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</a:t>
            </a:r>
            <a:r>
              <a:rPr lang="en-US" altLang="zh-CN" dirty="0" err="1"/>
              <a:t>SpringBootTest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FE90E06-53BE-AF4D-BDD4-4B877EBD5ACE}"/>
              </a:ext>
            </a:extLst>
          </p:cNvPr>
          <p:cNvSpPr txBox="1"/>
          <p:nvPr/>
        </p:nvSpPr>
        <p:spPr>
          <a:xfrm>
            <a:off x="843455" y="1418897"/>
            <a:ext cx="59554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&lt;dependency&gt;</a:t>
            </a:r>
            <a:br>
              <a:rPr lang="en" altLang="zh-CN" dirty="0"/>
            </a:br>
            <a:r>
              <a:rPr lang="en" altLang="zh-CN" dirty="0"/>
              <a:t>   &lt;</a:t>
            </a:r>
            <a:r>
              <a:rPr lang="en" altLang="zh-CN" dirty="0" err="1"/>
              <a:t>groupId</a:t>
            </a:r>
            <a:r>
              <a:rPr lang="en" altLang="zh-CN" dirty="0"/>
              <a:t>&gt;</a:t>
            </a:r>
            <a:r>
              <a:rPr lang="en" altLang="zh-CN" dirty="0" err="1"/>
              <a:t>org.mybatis.spring.boot</a:t>
            </a:r>
            <a:r>
              <a:rPr lang="en" altLang="zh-CN" dirty="0"/>
              <a:t>&lt;/</a:t>
            </a:r>
            <a:r>
              <a:rPr lang="en" altLang="zh-CN" dirty="0" err="1"/>
              <a:t>groupId</a:t>
            </a:r>
            <a:r>
              <a:rPr lang="en" altLang="zh-CN" dirty="0"/>
              <a:t>&gt;</a:t>
            </a:r>
            <a:br>
              <a:rPr lang="en" altLang="zh-CN" dirty="0"/>
            </a:br>
            <a:r>
              <a:rPr lang="en" altLang="zh-CN" dirty="0"/>
              <a:t>   &lt;</a:t>
            </a:r>
            <a:r>
              <a:rPr lang="en" altLang="zh-CN" dirty="0" err="1"/>
              <a:t>artifactId</a:t>
            </a:r>
            <a:r>
              <a:rPr lang="en" altLang="zh-CN" dirty="0"/>
              <a:t>&gt;</a:t>
            </a:r>
            <a:r>
              <a:rPr lang="en" altLang="zh-CN" dirty="0" err="1"/>
              <a:t>mybatis</a:t>
            </a:r>
            <a:r>
              <a:rPr lang="en" altLang="zh-CN" dirty="0"/>
              <a:t>-spring-boot-starter-test&lt;/</a:t>
            </a:r>
            <a:r>
              <a:rPr lang="en" altLang="zh-CN" dirty="0" err="1"/>
              <a:t>artifactId</a:t>
            </a:r>
            <a:r>
              <a:rPr lang="en" altLang="zh-CN" dirty="0"/>
              <a:t>&gt;</a:t>
            </a:r>
            <a:br>
              <a:rPr lang="en" altLang="zh-CN" dirty="0"/>
            </a:br>
            <a:r>
              <a:rPr lang="en" altLang="zh-CN" dirty="0"/>
              <a:t>   &lt;version&gt;</a:t>
            </a:r>
            <a:r>
              <a:rPr lang="en-US" altLang="zh-CN" dirty="0"/>
              <a:t>${</a:t>
            </a:r>
            <a:r>
              <a:rPr lang="en-US" altLang="zh-CN" dirty="0" err="1"/>
              <a:t>springboot.version</a:t>
            </a:r>
            <a:r>
              <a:rPr lang="en-US" altLang="zh-CN" dirty="0"/>
              <a:t>}</a:t>
            </a:r>
            <a:r>
              <a:rPr lang="en" altLang="zh-CN" dirty="0"/>
              <a:t>&lt;/version&gt;</a:t>
            </a:r>
            <a:br>
              <a:rPr lang="en" altLang="zh-CN" dirty="0"/>
            </a:br>
            <a:r>
              <a:rPr lang="en" altLang="zh-CN" dirty="0"/>
              <a:t>   &lt;scope&gt;test&lt;/scope&gt;</a:t>
            </a:r>
            <a:br>
              <a:rPr lang="en" altLang="zh-CN" dirty="0"/>
            </a:br>
            <a:r>
              <a:rPr lang="en" altLang="zh-CN" dirty="0"/>
              <a:t>&lt;/dependency&gt;</a:t>
            </a:r>
            <a:endParaRPr kumimoji="1"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6816F34-2915-6E49-9B5A-448CE0DAD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236" y="3946090"/>
            <a:ext cx="2603938" cy="130196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3765BF2-E8BC-2446-8D37-5BE5DF551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80" y="4189783"/>
            <a:ext cx="3014088" cy="102869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3AD0FB6-A8FD-4E4D-9585-65B8BB71D4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19"/>
          <a:stretch/>
        </p:blipFill>
        <p:spPr>
          <a:xfrm>
            <a:off x="7805463" y="3938235"/>
            <a:ext cx="2603938" cy="117529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E2CF96D-F58C-F544-8BE2-41F692A6B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217" y="5439103"/>
            <a:ext cx="2483673" cy="61542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Mapper</a:t>
            </a:r>
            <a:r>
              <a:rPr lang="zh-CN" altLang="en-US" dirty="0"/>
              <a:t>层测试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/>
          </a:p>
        </p:txBody>
      </p:sp>
      <p:grpSp>
        <p:nvGrpSpPr>
          <p:cNvPr id="11" name="25614a77-0ddb-4449-a9ba-0f861133a66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C984BCF-FCAA-A94B-8001-E977510D7B6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099" y="1256408"/>
            <a:ext cx="10847389" cy="4751584"/>
            <a:chOff x="673099" y="1256408"/>
            <a:chExt cx="10847389" cy="4751584"/>
          </a:xfrm>
        </p:grpSpPr>
        <p:sp>
          <p:nvSpPr>
            <p:cNvPr id="12" name="ís1îďe">
              <a:extLst>
                <a:ext uri="{FF2B5EF4-FFF2-40B4-BE49-F238E27FC236}">
                  <a16:creationId xmlns:a16="http://schemas.microsoft.com/office/drawing/2014/main" id="{D17B5975-7C3E-274D-8A21-53BA95C584D7}"/>
                </a:ext>
              </a:extLst>
            </p:cNvPr>
            <p:cNvSpPr/>
            <p:nvPr/>
          </p:nvSpPr>
          <p:spPr bwMode="auto">
            <a:xfrm>
              <a:off x="6892297" y="4688413"/>
              <a:ext cx="1322336" cy="1319579"/>
            </a:xfrm>
            <a:custGeom>
              <a:avLst/>
              <a:gdLst>
                <a:gd name="T0" fmla="*/ 259 w 453"/>
                <a:gd name="T1" fmla="*/ 452 h 452"/>
                <a:gd name="T2" fmla="*/ 269 w 453"/>
                <a:gd name="T3" fmla="*/ 393 h 452"/>
                <a:gd name="T4" fmla="*/ 314 w 453"/>
                <a:gd name="T5" fmla="*/ 374 h 452"/>
                <a:gd name="T6" fmla="*/ 363 w 453"/>
                <a:gd name="T7" fmla="*/ 409 h 452"/>
                <a:gd name="T8" fmla="*/ 409 w 453"/>
                <a:gd name="T9" fmla="*/ 363 h 452"/>
                <a:gd name="T10" fmla="*/ 375 w 453"/>
                <a:gd name="T11" fmla="*/ 313 h 452"/>
                <a:gd name="T12" fmla="*/ 393 w 453"/>
                <a:gd name="T13" fmla="*/ 269 h 452"/>
                <a:gd name="T14" fmla="*/ 453 w 453"/>
                <a:gd name="T15" fmla="*/ 258 h 452"/>
                <a:gd name="T16" fmla="*/ 452 w 453"/>
                <a:gd name="T17" fmla="*/ 193 h 452"/>
                <a:gd name="T18" fmla="*/ 393 w 453"/>
                <a:gd name="T19" fmla="*/ 183 h 452"/>
                <a:gd name="T20" fmla="*/ 391 w 453"/>
                <a:gd name="T21" fmla="*/ 178 h 452"/>
                <a:gd name="T22" fmla="*/ 391 w 453"/>
                <a:gd name="T23" fmla="*/ 178 h 452"/>
                <a:gd name="T24" fmla="*/ 384 w 453"/>
                <a:gd name="T25" fmla="*/ 161 h 452"/>
                <a:gd name="T26" fmla="*/ 381 w 453"/>
                <a:gd name="T27" fmla="*/ 152 h 452"/>
                <a:gd name="T28" fmla="*/ 381 w 453"/>
                <a:gd name="T29" fmla="*/ 152 h 452"/>
                <a:gd name="T30" fmla="*/ 375 w 453"/>
                <a:gd name="T31" fmla="*/ 139 h 452"/>
                <a:gd name="T32" fmla="*/ 409 w 453"/>
                <a:gd name="T33" fmla="*/ 89 h 452"/>
                <a:gd name="T34" fmla="*/ 363 w 453"/>
                <a:gd name="T35" fmla="*/ 43 h 452"/>
                <a:gd name="T36" fmla="*/ 314 w 453"/>
                <a:gd name="T37" fmla="*/ 78 h 452"/>
                <a:gd name="T38" fmla="*/ 269 w 453"/>
                <a:gd name="T39" fmla="*/ 59 h 452"/>
                <a:gd name="T40" fmla="*/ 259 w 453"/>
                <a:gd name="T41" fmla="*/ 0 h 452"/>
                <a:gd name="T42" fmla="*/ 194 w 453"/>
                <a:gd name="T43" fmla="*/ 0 h 452"/>
                <a:gd name="T44" fmla="*/ 183 w 453"/>
                <a:gd name="T45" fmla="*/ 59 h 452"/>
                <a:gd name="T46" fmla="*/ 139 w 453"/>
                <a:gd name="T47" fmla="*/ 78 h 452"/>
                <a:gd name="T48" fmla="*/ 90 w 453"/>
                <a:gd name="T49" fmla="*/ 43 h 452"/>
                <a:gd name="T50" fmla="*/ 43 w 453"/>
                <a:gd name="T51" fmla="*/ 89 h 452"/>
                <a:gd name="T52" fmla="*/ 78 w 453"/>
                <a:gd name="T53" fmla="*/ 139 h 452"/>
                <a:gd name="T54" fmla="*/ 59 w 453"/>
                <a:gd name="T55" fmla="*/ 183 h 452"/>
                <a:gd name="T56" fmla="*/ 0 w 453"/>
                <a:gd name="T57" fmla="*/ 193 h 452"/>
                <a:gd name="T58" fmla="*/ 0 w 453"/>
                <a:gd name="T59" fmla="*/ 259 h 452"/>
                <a:gd name="T60" fmla="*/ 60 w 453"/>
                <a:gd name="T61" fmla="*/ 269 h 452"/>
                <a:gd name="T62" fmla="*/ 78 w 453"/>
                <a:gd name="T63" fmla="*/ 314 h 452"/>
                <a:gd name="T64" fmla="*/ 44 w 453"/>
                <a:gd name="T65" fmla="*/ 363 h 452"/>
                <a:gd name="T66" fmla="*/ 90 w 453"/>
                <a:gd name="T67" fmla="*/ 409 h 452"/>
                <a:gd name="T68" fmla="*/ 139 w 453"/>
                <a:gd name="T69" fmla="*/ 374 h 452"/>
                <a:gd name="T70" fmla="*/ 184 w 453"/>
                <a:gd name="T71" fmla="*/ 393 h 452"/>
                <a:gd name="T72" fmla="*/ 194 w 453"/>
                <a:gd name="T73" fmla="*/ 452 h 452"/>
                <a:gd name="T74" fmla="*/ 259 w 453"/>
                <a:gd name="T75" fmla="*/ 452 h 452"/>
                <a:gd name="T76" fmla="*/ 346 w 453"/>
                <a:gd name="T77" fmla="*/ 210 h 452"/>
                <a:gd name="T78" fmla="*/ 243 w 453"/>
                <a:gd name="T79" fmla="*/ 346 h 452"/>
                <a:gd name="T80" fmla="*/ 106 w 453"/>
                <a:gd name="T81" fmla="*/ 242 h 452"/>
                <a:gd name="T82" fmla="*/ 210 w 453"/>
                <a:gd name="T83" fmla="*/ 106 h 452"/>
                <a:gd name="T84" fmla="*/ 266 w 453"/>
                <a:gd name="T85" fmla="*/ 111 h 452"/>
                <a:gd name="T86" fmla="*/ 266 w 453"/>
                <a:gd name="T87" fmla="*/ 111 h 452"/>
                <a:gd name="T88" fmla="*/ 312 w 453"/>
                <a:gd name="T89" fmla="*/ 140 h 452"/>
                <a:gd name="T90" fmla="*/ 331 w 453"/>
                <a:gd name="T91" fmla="*/ 165 h 452"/>
                <a:gd name="T92" fmla="*/ 346 w 453"/>
                <a:gd name="T93" fmla="*/ 21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3" h="452">
                  <a:moveTo>
                    <a:pt x="259" y="452"/>
                  </a:moveTo>
                  <a:cubicBezTo>
                    <a:pt x="269" y="393"/>
                    <a:pt x="269" y="393"/>
                    <a:pt x="269" y="393"/>
                  </a:cubicBezTo>
                  <a:cubicBezTo>
                    <a:pt x="314" y="374"/>
                    <a:pt x="314" y="374"/>
                    <a:pt x="314" y="374"/>
                  </a:cubicBezTo>
                  <a:cubicBezTo>
                    <a:pt x="363" y="409"/>
                    <a:pt x="363" y="409"/>
                    <a:pt x="363" y="409"/>
                  </a:cubicBezTo>
                  <a:cubicBezTo>
                    <a:pt x="409" y="363"/>
                    <a:pt x="409" y="363"/>
                    <a:pt x="409" y="363"/>
                  </a:cubicBezTo>
                  <a:cubicBezTo>
                    <a:pt x="375" y="313"/>
                    <a:pt x="375" y="313"/>
                    <a:pt x="375" y="313"/>
                  </a:cubicBezTo>
                  <a:cubicBezTo>
                    <a:pt x="393" y="269"/>
                    <a:pt x="393" y="269"/>
                    <a:pt x="393" y="269"/>
                  </a:cubicBezTo>
                  <a:cubicBezTo>
                    <a:pt x="453" y="258"/>
                    <a:pt x="453" y="258"/>
                    <a:pt x="453" y="258"/>
                  </a:cubicBezTo>
                  <a:cubicBezTo>
                    <a:pt x="452" y="193"/>
                    <a:pt x="452" y="193"/>
                    <a:pt x="452" y="193"/>
                  </a:cubicBezTo>
                  <a:cubicBezTo>
                    <a:pt x="393" y="183"/>
                    <a:pt x="393" y="183"/>
                    <a:pt x="393" y="183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84" y="161"/>
                    <a:pt x="384" y="161"/>
                    <a:pt x="384" y="161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75" y="139"/>
                    <a:pt x="375" y="139"/>
                    <a:pt x="375" y="139"/>
                  </a:cubicBezTo>
                  <a:cubicBezTo>
                    <a:pt x="409" y="89"/>
                    <a:pt x="409" y="89"/>
                    <a:pt x="409" y="89"/>
                  </a:cubicBezTo>
                  <a:cubicBezTo>
                    <a:pt x="363" y="43"/>
                    <a:pt x="363" y="43"/>
                    <a:pt x="363" y="43"/>
                  </a:cubicBezTo>
                  <a:cubicBezTo>
                    <a:pt x="314" y="78"/>
                    <a:pt x="314" y="78"/>
                    <a:pt x="314" y="78"/>
                  </a:cubicBezTo>
                  <a:cubicBezTo>
                    <a:pt x="269" y="59"/>
                    <a:pt x="269" y="59"/>
                    <a:pt x="269" y="59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39" y="78"/>
                    <a:pt x="139" y="78"/>
                    <a:pt x="139" y="78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0" y="269"/>
                    <a:pt x="60" y="269"/>
                    <a:pt x="60" y="269"/>
                  </a:cubicBezTo>
                  <a:cubicBezTo>
                    <a:pt x="78" y="314"/>
                    <a:pt x="78" y="314"/>
                    <a:pt x="78" y="314"/>
                  </a:cubicBezTo>
                  <a:cubicBezTo>
                    <a:pt x="44" y="363"/>
                    <a:pt x="44" y="363"/>
                    <a:pt x="44" y="363"/>
                  </a:cubicBezTo>
                  <a:cubicBezTo>
                    <a:pt x="90" y="409"/>
                    <a:pt x="90" y="409"/>
                    <a:pt x="90" y="409"/>
                  </a:cubicBezTo>
                  <a:cubicBezTo>
                    <a:pt x="139" y="374"/>
                    <a:pt x="139" y="374"/>
                    <a:pt x="139" y="374"/>
                  </a:cubicBezTo>
                  <a:cubicBezTo>
                    <a:pt x="184" y="393"/>
                    <a:pt x="184" y="393"/>
                    <a:pt x="184" y="393"/>
                  </a:cubicBezTo>
                  <a:cubicBezTo>
                    <a:pt x="194" y="452"/>
                    <a:pt x="194" y="452"/>
                    <a:pt x="194" y="452"/>
                  </a:cubicBezTo>
                  <a:cubicBezTo>
                    <a:pt x="259" y="452"/>
                    <a:pt x="259" y="452"/>
                    <a:pt x="259" y="452"/>
                  </a:cubicBezTo>
                  <a:close/>
                  <a:moveTo>
                    <a:pt x="346" y="210"/>
                  </a:moveTo>
                  <a:cubicBezTo>
                    <a:pt x="355" y="276"/>
                    <a:pt x="309" y="337"/>
                    <a:pt x="243" y="346"/>
                  </a:cubicBezTo>
                  <a:cubicBezTo>
                    <a:pt x="177" y="355"/>
                    <a:pt x="115" y="308"/>
                    <a:pt x="106" y="242"/>
                  </a:cubicBezTo>
                  <a:cubicBezTo>
                    <a:pt x="97" y="176"/>
                    <a:pt x="144" y="115"/>
                    <a:pt x="210" y="106"/>
                  </a:cubicBezTo>
                  <a:cubicBezTo>
                    <a:pt x="229" y="103"/>
                    <a:pt x="248" y="105"/>
                    <a:pt x="266" y="111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3" y="117"/>
                    <a:pt x="299" y="127"/>
                    <a:pt x="312" y="140"/>
                  </a:cubicBezTo>
                  <a:cubicBezTo>
                    <a:pt x="319" y="148"/>
                    <a:pt x="326" y="156"/>
                    <a:pt x="331" y="165"/>
                  </a:cubicBezTo>
                  <a:cubicBezTo>
                    <a:pt x="339" y="179"/>
                    <a:pt x="344" y="194"/>
                    <a:pt x="346" y="2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íṡľiḓè">
              <a:extLst>
                <a:ext uri="{FF2B5EF4-FFF2-40B4-BE49-F238E27FC236}">
                  <a16:creationId xmlns:a16="http://schemas.microsoft.com/office/drawing/2014/main" id="{CCE348BB-E931-AF42-A0CB-603181A23408}"/>
                </a:ext>
              </a:extLst>
            </p:cNvPr>
            <p:cNvSpPr/>
            <p:nvPr/>
          </p:nvSpPr>
          <p:spPr bwMode="auto">
            <a:xfrm>
              <a:off x="6886783" y="1697645"/>
              <a:ext cx="1318199" cy="1319579"/>
            </a:xfrm>
            <a:custGeom>
              <a:avLst/>
              <a:gdLst>
                <a:gd name="T0" fmla="*/ 259 w 452"/>
                <a:gd name="T1" fmla="*/ 452 h 452"/>
                <a:gd name="T2" fmla="*/ 269 w 452"/>
                <a:gd name="T3" fmla="*/ 393 h 452"/>
                <a:gd name="T4" fmla="*/ 314 w 452"/>
                <a:gd name="T5" fmla="*/ 374 h 452"/>
                <a:gd name="T6" fmla="*/ 363 w 452"/>
                <a:gd name="T7" fmla="*/ 409 h 452"/>
                <a:gd name="T8" fmla="*/ 409 w 452"/>
                <a:gd name="T9" fmla="*/ 363 h 452"/>
                <a:gd name="T10" fmla="*/ 375 w 452"/>
                <a:gd name="T11" fmla="*/ 313 h 452"/>
                <a:gd name="T12" fmla="*/ 393 w 452"/>
                <a:gd name="T13" fmla="*/ 269 h 452"/>
                <a:gd name="T14" fmla="*/ 452 w 452"/>
                <a:gd name="T15" fmla="*/ 259 h 452"/>
                <a:gd name="T16" fmla="*/ 452 w 452"/>
                <a:gd name="T17" fmla="*/ 193 h 452"/>
                <a:gd name="T18" fmla="*/ 393 w 452"/>
                <a:gd name="T19" fmla="*/ 183 h 452"/>
                <a:gd name="T20" fmla="*/ 391 w 452"/>
                <a:gd name="T21" fmla="*/ 178 h 452"/>
                <a:gd name="T22" fmla="*/ 391 w 452"/>
                <a:gd name="T23" fmla="*/ 178 h 452"/>
                <a:gd name="T24" fmla="*/ 384 w 452"/>
                <a:gd name="T25" fmla="*/ 161 h 452"/>
                <a:gd name="T26" fmla="*/ 380 w 452"/>
                <a:gd name="T27" fmla="*/ 152 h 452"/>
                <a:gd name="T28" fmla="*/ 380 w 452"/>
                <a:gd name="T29" fmla="*/ 152 h 452"/>
                <a:gd name="T30" fmla="*/ 375 w 452"/>
                <a:gd name="T31" fmla="*/ 139 h 452"/>
                <a:gd name="T32" fmla="*/ 409 w 452"/>
                <a:gd name="T33" fmla="*/ 89 h 452"/>
                <a:gd name="T34" fmla="*/ 363 w 452"/>
                <a:gd name="T35" fmla="*/ 43 h 452"/>
                <a:gd name="T36" fmla="*/ 314 w 452"/>
                <a:gd name="T37" fmla="*/ 78 h 452"/>
                <a:gd name="T38" fmla="*/ 269 w 452"/>
                <a:gd name="T39" fmla="*/ 59 h 452"/>
                <a:gd name="T40" fmla="*/ 259 w 452"/>
                <a:gd name="T41" fmla="*/ 0 h 452"/>
                <a:gd name="T42" fmla="*/ 193 w 452"/>
                <a:gd name="T43" fmla="*/ 0 h 452"/>
                <a:gd name="T44" fmla="*/ 183 w 452"/>
                <a:gd name="T45" fmla="*/ 59 h 452"/>
                <a:gd name="T46" fmla="*/ 138 w 452"/>
                <a:gd name="T47" fmla="*/ 78 h 452"/>
                <a:gd name="T48" fmla="*/ 89 w 452"/>
                <a:gd name="T49" fmla="*/ 43 h 452"/>
                <a:gd name="T50" fmla="*/ 43 w 452"/>
                <a:gd name="T51" fmla="*/ 89 h 452"/>
                <a:gd name="T52" fmla="*/ 78 w 452"/>
                <a:gd name="T53" fmla="*/ 139 h 452"/>
                <a:gd name="T54" fmla="*/ 59 w 452"/>
                <a:gd name="T55" fmla="*/ 183 h 452"/>
                <a:gd name="T56" fmla="*/ 0 w 452"/>
                <a:gd name="T57" fmla="*/ 193 h 452"/>
                <a:gd name="T58" fmla="*/ 0 w 452"/>
                <a:gd name="T59" fmla="*/ 259 h 452"/>
                <a:gd name="T60" fmla="*/ 60 w 452"/>
                <a:gd name="T61" fmla="*/ 269 h 452"/>
                <a:gd name="T62" fmla="*/ 78 w 452"/>
                <a:gd name="T63" fmla="*/ 314 h 452"/>
                <a:gd name="T64" fmla="*/ 43 w 452"/>
                <a:gd name="T65" fmla="*/ 363 h 452"/>
                <a:gd name="T66" fmla="*/ 90 w 452"/>
                <a:gd name="T67" fmla="*/ 409 h 452"/>
                <a:gd name="T68" fmla="*/ 139 w 452"/>
                <a:gd name="T69" fmla="*/ 374 h 452"/>
                <a:gd name="T70" fmla="*/ 183 w 452"/>
                <a:gd name="T71" fmla="*/ 393 h 452"/>
                <a:gd name="T72" fmla="*/ 194 w 452"/>
                <a:gd name="T73" fmla="*/ 452 h 452"/>
                <a:gd name="T74" fmla="*/ 259 w 452"/>
                <a:gd name="T75" fmla="*/ 452 h 452"/>
                <a:gd name="T76" fmla="*/ 346 w 452"/>
                <a:gd name="T77" fmla="*/ 210 h 452"/>
                <a:gd name="T78" fmla="*/ 243 w 452"/>
                <a:gd name="T79" fmla="*/ 346 h 452"/>
                <a:gd name="T80" fmla="*/ 106 w 452"/>
                <a:gd name="T81" fmla="*/ 242 h 452"/>
                <a:gd name="T82" fmla="*/ 210 w 452"/>
                <a:gd name="T83" fmla="*/ 106 h 452"/>
                <a:gd name="T84" fmla="*/ 266 w 452"/>
                <a:gd name="T85" fmla="*/ 111 h 452"/>
                <a:gd name="T86" fmla="*/ 266 w 452"/>
                <a:gd name="T87" fmla="*/ 111 h 452"/>
                <a:gd name="T88" fmla="*/ 312 w 452"/>
                <a:gd name="T89" fmla="*/ 140 h 452"/>
                <a:gd name="T90" fmla="*/ 331 w 452"/>
                <a:gd name="T91" fmla="*/ 165 h 452"/>
                <a:gd name="T92" fmla="*/ 346 w 452"/>
                <a:gd name="T93" fmla="*/ 21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2" h="452">
                  <a:moveTo>
                    <a:pt x="259" y="452"/>
                  </a:moveTo>
                  <a:cubicBezTo>
                    <a:pt x="269" y="393"/>
                    <a:pt x="269" y="393"/>
                    <a:pt x="269" y="393"/>
                  </a:cubicBezTo>
                  <a:cubicBezTo>
                    <a:pt x="314" y="374"/>
                    <a:pt x="314" y="374"/>
                    <a:pt x="314" y="374"/>
                  </a:cubicBezTo>
                  <a:cubicBezTo>
                    <a:pt x="363" y="409"/>
                    <a:pt x="363" y="409"/>
                    <a:pt x="363" y="409"/>
                  </a:cubicBezTo>
                  <a:cubicBezTo>
                    <a:pt x="409" y="363"/>
                    <a:pt x="409" y="363"/>
                    <a:pt x="409" y="363"/>
                  </a:cubicBezTo>
                  <a:cubicBezTo>
                    <a:pt x="375" y="313"/>
                    <a:pt x="375" y="313"/>
                    <a:pt x="375" y="313"/>
                  </a:cubicBezTo>
                  <a:cubicBezTo>
                    <a:pt x="393" y="269"/>
                    <a:pt x="393" y="269"/>
                    <a:pt x="393" y="269"/>
                  </a:cubicBezTo>
                  <a:cubicBezTo>
                    <a:pt x="452" y="259"/>
                    <a:pt x="452" y="259"/>
                    <a:pt x="452" y="259"/>
                  </a:cubicBezTo>
                  <a:cubicBezTo>
                    <a:pt x="452" y="193"/>
                    <a:pt x="452" y="193"/>
                    <a:pt x="452" y="193"/>
                  </a:cubicBezTo>
                  <a:cubicBezTo>
                    <a:pt x="393" y="183"/>
                    <a:pt x="393" y="183"/>
                    <a:pt x="393" y="183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84" y="161"/>
                    <a:pt x="384" y="161"/>
                    <a:pt x="384" y="161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75" y="139"/>
                    <a:pt x="375" y="139"/>
                    <a:pt x="375" y="139"/>
                  </a:cubicBezTo>
                  <a:cubicBezTo>
                    <a:pt x="409" y="89"/>
                    <a:pt x="409" y="89"/>
                    <a:pt x="409" y="89"/>
                  </a:cubicBezTo>
                  <a:cubicBezTo>
                    <a:pt x="363" y="43"/>
                    <a:pt x="363" y="43"/>
                    <a:pt x="363" y="43"/>
                  </a:cubicBezTo>
                  <a:cubicBezTo>
                    <a:pt x="314" y="78"/>
                    <a:pt x="314" y="78"/>
                    <a:pt x="314" y="78"/>
                  </a:cubicBezTo>
                  <a:cubicBezTo>
                    <a:pt x="269" y="59"/>
                    <a:pt x="269" y="59"/>
                    <a:pt x="269" y="59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38" y="78"/>
                    <a:pt x="138" y="78"/>
                    <a:pt x="138" y="78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0" y="269"/>
                    <a:pt x="60" y="269"/>
                    <a:pt x="60" y="269"/>
                  </a:cubicBezTo>
                  <a:cubicBezTo>
                    <a:pt x="78" y="314"/>
                    <a:pt x="78" y="314"/>
                    <a:pt x="78" y="314"/>
                  </a:cubicBezTo>
                  <a:cubicBezTo>
                    <a:pt x="43" y="363"/>
                    <a:pt x="43" y="363"/>
                    <a:pt x="43" y="363"/>
                  </a:cubicBezTo>
                  <a:cubicBezTo>
                    <a:pt x="90" y="409"/>
                    <a:pt x="90" y="409"/>
                    <a:pt x="90" y="409"/>
                  </a:cubicBezTo>
                  <a:cubicBezTo>
                    <a:pt x="139" y="374"/>
                    <a:pt x="139" y="374"/>
                    <a:pt x="139" y="374"/>
                  </a:cubicBezTo>
                  <a:cubicBezTo>
                    <a:pt x="183" y="393"/>
                    <a:pt x="183" y="393"/>
                    <a:pt x="183" y="393"/>
                  </a:cubicBezTo>
                  <a:cubicBezTo>
                    <a:pt x="194" y="452"/>
                    <a:pt x="194" y="452"/>
                    <a:pt x="194" y="452"/>
                  </a:cubicBezTo>
                  <a:cubicBezTo>
                    <a:pt x="259" y="452"/>
                    <a:pt x="259" y="452"/>
                    <a:pt x="259" y="452"/>
                  </a:cubicBezTo>
                  <a:close/>
                  <a:moveTo>
                    <a:pt x="346" y="210"/>
                  </a:moveTo>
                  <a:cubicBezTo>
                    <a:pt x="355" y="276"/>
                    <a:pt x="309" y="337"/>
                    <a:pt x="243" y="346"/>
                  </a:cubicBezTo>
                  <a:cubicBezTo>
                    <a:pt x="176" y="355"/>
                    <a:pt x="115" y="308"/>
                    <a:pt x="106" y="242"/>
                  </a:cubicBezTo>
                  <a:cubicBezTo>
                    <a:pt x="97" y="176"/>
                    <a:pt x="144" y="115"/>
                    <a:pt x="210" y="106"/>
                  </a:cubicBezTo>
                  <a:cubicBezTo>
                    <a:pt x="229" y="103"/>
                    <a:pt x="248" y="105"/>
                    <a:pt x="266" y="111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3" y="117"/>
                    <a:pt x="299" y="127"/>
                    <a:pt x="312" y="140"/>
                  </a:cubicBezTo>
                  <a:cubicBezTo>
                    <a:pt x="319" y="148"/>
                    <a:pt x="326" y="156"/>
                    <a:pt x="331" y="165"/>
                  </a:cubicBezTo>
                  <a:cubicBezTo>
                    <a:pt x="339" y="179"/>
                    <a:pt x="344" y="194"/>
                    <a:pt x="346" y="2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ïŝļiḋe">
              <a:extLst>
                <a:ext uri="{FF2B5EF4-FFF2-40B4-BE49-F238E27FC236}">
                  <a16:creationId xmlns:a16="http://schemas.microsoft.com/office/drawing/2014/main" id="{2580AF28-340F-FD4F-88DF-C19470641661}"/>
                </a:ext>
              </a:extLst>
            </p:cNvPr>
            <p:cNvSpPr/>
            <p:nvPr/>
          </p:nvSpPr>
          <p:spPr bwMode="auto">
            <a:xfrm>
              <a:off x="5491368" y="2763512"/>
              <a:ext cx="2177235" cy="2178615"/>
            </a:xfrm>
            <a:custGeom>
              <a:avLst/>
              <a:gdLst>
                <a:gd name="T0" fmla="*/ 427 w 746"/>
                <a:gd name="T1" fmla="*/ 746 h 746"/>
                <a:gd name="T2" fmla="*/ 444 w 746"/>
                <a:gd name="T3" fmla="*/ 648 h 746"/>
                <a:gd name="T4" fmla="*/ 518 w 746"/>
                <a:gd name="T5" fmla="*/ 618 h 746"/>
                <a:gd name="T6" fmla="*/ 599 w 746"/>
                <a:gd name="T7" fmla="*/ 675 h 746"/>
                <a:gd name="T8" fmla="*/ 675 w 746"/>
                <a:gd name="T9" fmla="*/ 598 h 746"/>
                <a:gd name="T10" fmla="*/ 618 w 746"/>
                <a:gd name="T11" fmla="*/ 517 h 746"/>
                <a:gd name="T12" fmla="*/ 649 w 746"/>
                <a:gd name="T13" fmla="*/ 444 h 746"/>
                <a:gd name="T14" fmla="*/ 746 w 746"/>
                <a:gd name="T15" fmla="*/ 427 h 746"/>
                <a:gd name="T16" fmla="*/ 746 w 746"/>
                <a:gd name="T17" fmla="*/ 319 h 746"/>
                <a:gd name="T18" fmla="*/ 648 w 746"/>
                <a:gd name="T19" fmla="*/ 302 h 746"/>
                <a:gd name="T20" fmla="*/ 645 w 746"/>
                <a:gd name="T21" fmla="*/ 294 h 746"/>
                <a:gd name="T22" fmla="*/ 645 w 746"/>
                <a:gd name="T23" fmla="*/ 294 h 746"/>
                <a:gd name="T24" fmla="*/ 633 w 746"/>
                <a:gd name="T25" fmla="*/ 266 h 746"/>
                <a:gd name="T26" fmla="*/ 628 w 746"/>
                <a:gd name="T27" fmla="*/ 252 h 746"/>
                <a:gd name="T28" fmla="*/ 628 w 746"/>
                <a:gd name="T29" fmla="*/ 252 h 746"/>
                <a:gd name="T30" fmla="*/ 618 w 746"/>
                <a:gd name="T31" fmla="*/ 229 h 746"/>
                <a:gd name="T32" fmla="*/ 675 w 746"/>
                <a:gd name="T33" fmla="*/ 147 h 746"/>
                <a:gd name="T34" fmla="*/ 599 w 746"/>
                <a:gd name="T35" fmla="*/ 71 h 746"/>
                <a:gd name="T36" fmla="*/ 518 w 746"/>
                <a:gd name="T37" fmla="*/ 128 h 746"/>
                <a:gd name="T38" fmla="*/ 444 w 746"/>
                <a:gd name="T39" fmla="*/ 97 h 746"/>
                <a:gd name="T40" fmla="*/ 427 w 746"/>
                <a:gd name="T41" fmla="*/ 0 h 746"/>
                <a:gd name="T42" fmla="*/ 319 w 746"/>
                <a:gd name="T43" fmla="*/ 0 h 746"/>
                <a:gd name="T44" fmla="*/ 302 w 746"/>
                <a:gd name="T45" fmla="*/ 98 h 746"/>
                <a:gd name="T46" fmla="*/ 229 w 746"/>
                <a:gd name="T47" fmla="*/ 128 h 746"/>
                <a:gd name="T48" fmla="*/ 148 w 746"/>
                <a:gd name="T49" fmla="*/ 71 h 746"/>
                <a:gd name="T50" fmla="*/ 71 w 746"/>
                <a:gd name="T51" fmla="*/ 147 h 746"/>
                <a:gd name="T52" fmla="*/ 129 w 746"/>
                <a:gd name="T53" fmla="*/ 229 h 746"/>
                <a:gd name="T54" fmla="*/ 98 w 746"/>
                <a:gd name="T55" fmla="*/ 302 h 746"/>
                <a:gd name="T56" fmla="*/ 0 w 746"/>
                <a:gd name="T57" fmla="*/ 319 h 746"/>
                <a:gd name="T58" fmla="*/ 0 w 746"/>
                <a:gd name="T59" fmla="*/ 427 h 746"/>
                <a:gd name="T60" fmla="*/ 98 w 746"/>
                <a:gd name="T61" fmla="*/ 444 h 746"/>
                <a:gd name="T62" fmla="*/ 129 w 746"/>
                <a:gd name="T63" fmla="*/ 518 h 746"/>
                <a:gd name="T64" fmla="*/ 72 w 746"/>
                <a:gd name="T65" fmla="*/ 599 h 746"/>
                <a:gd name="T66" fmla="*/ 148 w 746"/>
                <a:gd name="T67" fmla="*/ 675 h 746"/>
                <a:gd name="T68" fmla="*/ 229 w 746"/>
                <a:gd name="T69" fmla="*/ 618 h 746"/>
                <a:gd name="T70" fmla="*/ 303 w 746"/>
                <a:gd name="T71" fmla="*/ 648 h 746"/>
                <a:gd name="T72" fmla="*/ 320 w 746"/>
                <a:gd name="T73" fmla="*/ 746 h 746"/>
                <a:gd name="T74" fmla="*/ 427 w 746"/>
                <a:gd name="T75" fmla="*/ 746 h 746"/>
                <a:gd name="T76" fmla="*/ 571 w 746"/>
                <a:gd name="T77" fmla="*/ 346 h 746"/>
                <a:gd name="T78" fmla="*/ 400 w 746"/>
                <a:gd name="T79" fmla="*/ 571 h 746"/>
                <a:gd name="T80" fmla="*/ 175 w 746"/>
                <a:gd name="T81" fmla="*/ 400 h 746"/>
                <a:gd name="T82" fmla="*/ 346 w 746"/>
                <a:gd name="T83" fmla="*/ 175 h 746"/>
                <a:gd name="T84" fmla="*/ 438 w 746"/>
                <a:gd name="T85" fmla="*/ 184 h 746"/>
                <a:gd name="T86" fmla="*/ 438 w 746"/>
                <a:gd name="T87" fmla="*/ 184 h 746"/>
                <a:gd name="T88" fmla="*/ 514 w 746"/>
                <a:gd name="T89" fmla="*/ 232 h 746"/>
                <a:gd name="T90" fmla="*/ 546 w 746"/>
                <a:gd name="T91" fmla="*/ 273 h 746"/>
                <a:gd name="T92" fmla="*/ 571 w 746"/>
                <a:gd name="T93" fmla="*/ 346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6" h="746">
                  <a:moveTo>
                    <a:pt x="427" y="746"/>
                  </a:moveTo>
                  <a:cubicBezTo>
                    <a:pt x="444" y="648"/>
                    <a:pt x="444" y="648"/>
                    <a:pt x="444" y="648"/>
                  </a:cubicBezTo>
                  <a:cubicBezTo>
                    <a:pt x="518" y="618"/>
                    <a:pt x="518" y="618"/>
                    <a:pt x="518" y="618"/>
                  </a:cubicBezTo>
                  <a:cubicBezTo>
                    <a:pt x="599" y="675"/>
                    <a:pt x="599" y="675"/>
                    <a:pt x="599" y="675"/>
                  </a:cubicBezTo>
                  <a:cubicBezTo>
                    <a:pt x="675" y="598"/>
                    <a:pt x="675" y="598"/>
                    <a:pt x="675" y="598"/>
                  </a:cubicBezTo>
                  <a:cubicBezTo>
                    <a:pt x="618" y="517"/>
                    <a:pt x="618" y="517"/>
                    <a:pt x="618" y="517"/>
                  </a:cubicBezTo>
                  <a:cubicBezTo>
                    <a:pt x="649" y="444"/>
                    <a:pt x="649" y="444"/>
                    <a:pt x="649" y="444"/>
                  </a:cubicBezTo>
                  <a:cubicBezTo>
                    <a:pt x="746" y="427"/>
                    <a:pt x="746" y="427"/>
                    <a:pt x="746" y="427"/>
                  </a:cubicBezTo>
                  <a:cubicBezTo>
                    <a:pt x="746" y="319"/>
                    <a:pt x="746" y="319"/>
                    <a:pt x="746" y="319"/>
                  </a:cubicBezTo>
                  <a:cubicBezTo>
                    <a:pt x="648" y="302"/>
                    <a:pt x="648" y="302"/>
                    <a:pt x="648" y="302"/>
                  </a:cubicBezTo>
                  <a:cubicBezTo>
                    <a:pt x="645" y="294"/>
                    <a:pt x="645" y="294"/>
                    <a:pt x="645" y="294"/>
                  </a:cubicBezTo>
                  <a:cubicBezTo>
                    <a:pt x="645" y="294"/>
                    <a:pt x="645" y="294"/>
                    <a:pt x="645" y="294"/>
                  </a:cubicBezTo>
                  <a:cubicBezTo>
                    <a:pt x="633" y="266"/>
                    <a:pt x="633" y="266"/>
                    <a:pt x="633" y="266"/>
                  </a:cubicBezTo>
                  <a:cubicBezTo>
                    <a:pt x="628" y="252"/>
                    <a:pt x="628" y="252"/>
                    <a:pt x="628" y="252"/>
                  </a:cubicBezTo>
                  <a:cubicBezTo>
                    <a:pt x="628" y="252"/>
                    <a:pt x="628" y="252"/>
                    <a:pt x="628" y="252"/>
                  </a:cubicBezTo>
                  <a:cubicBezTo>
                    <a:pt x="618" y="229"/>
                    <a:pt x="618" y="229"/>
                    <a:pt x="618" y="229"/>
                  </a:cubicBezTo>
                  <a:cubicBezTo>
                    <a:pt x="675" y="147"/>
                    <a:pt x="675" y="147"/>
                    <a:pt x="675" y="147"/>
                  </a:cubicBezTo>
                  <a:cubicBezTo>
                    <a:pt x="599" y="71"/>
                    <a:pt x="599" y="71"/>
                    <a:pt x="599" y="71"/>
                  </a:cubicBezTo>
                  <a:cubicBezTo>
                    <a:pt x="518" y="128"/>
                    <a:pt x="518" y="128"/>
                    <a:pt x="518" y="128"/>
                  </a:cubicBezTo>
                  <a:cubicBezTo>
                    <a:pt x="444" y="97"/>
                    <a:pt x="444" y="97"/>
                    <a:pt x="444" y="97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02" y="98"/>
                    <a:pt x="302" y="98"/>
                    <a:pt x="302" y="98"/>
                  </a:cubicBezTo>
                  <a:cubicBezTo>
                    <a:pt x="229" y="128"/>
                    <a:pt x="229" y="128"/>
                    <a:pt x="229" y="128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129" y="229"/>
                    <a:pt x="129" y="229"/>
                    <a:pt x="129" y="229"/>
                  </a:cubicBezTo>
                  <a:cubicBezTo>
                    <a:pt x="98" y="302"/>
                    <a:pt x="98" y="302"/>
                    <a:pt x="98" y="302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98" y="444"/>
                    <a:pt x="98" y="444"/>
                    <a:pt x="98" y="444"/>
                  </a:cubicBezTo>
                  <a:cubicBezTo>
                    <a:pt x="129" y="518"/>
                    <a:pt x="129" y="518"/>
                    <a:pt x="129" y="518"/>
                  </a:cubicBezTo>
                  <a:cubicBezTo>
                    <a:pt x="72" y="599"/>
                    <a:pt x="72" y="599"/>
                    <a:pt x="72" y="599"/>
                  </a:cubicBezTo>
                  <a:cubicBezTo>
                    <a:pt x="148" y="675"/>
                    <a:pt x="148" y="675"/>
                    <a:pt x="148" y="675"/>
                  </a:cubicBezTo>
                  <a:cubicBezTo>
                    <a:pt x="229" y="618"/>
                    <a:pt x="229" y="618"/>
                    <a:pt x="229" y="61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20" y="746"/>
                    <a:pt x="320" y="746"/>
                    <a:pt x="320" y="746"/>
                  </a:cubicBezTo>
                  <a:cubicBezTo>
                    <a:pt x="427" y="746"/>
                    <a:pt x="427" y="746"/>
                    <a:pt x="427" y="746"/>
                  </a:cubicBezTo>
                  <a:close/>
                  <a:moveTo>
                    <a:pt x="571" y="346"/>
                  </a:moveTo>
                  <a:cubicBezTo>
                    <a:pt x="586" y="455"/>
                    <a:pt x="509" y="556"/>
                    <a:pt x="400" y="571"/>
                  </a:cubicBezTo>
                  <a:cubicBezTo>
                    <a:pt x="291" y="586"/>
                    <a:pt x="190" y="509"/>
                    <a:pt x="175" y="400"/>
                  </a:cubicBezTo>
                  <a:cubicBezTo>
                    <a:pt x="160" y="291"/>
                    <a:pt x="237" y="190"/>
                    <a:pt x="346" y="175"/>
                  </a:cubicBezTo>
                  <a:cubicBezTo>
                    <a:pt x="378" y="171"/>
                    <a:pt x="410" y="174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67" y="194"/>
                    <a:pt x="493" y="210"/>
                    <a:pt x="514" y="232"/>
                  </a:cubicBezTo>
                  <a:cubicBezTo>
                    <a:pt x="527" y="244"/>
                    <a:pt x="537" y="258"/>
                    <a:pt x="546" y="273"/>
                  </a:cubicBezTo>
                  <a:cubicBezTo>
                    <a:pt x="559" y="295"/>
                    <a:pt x="568" y="320"/>
                    <a:pt x="571" y="34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iṡḻíḑê">
              <a:extLst>
                <a:ext uri="{FF2B5EF4-FFF2-40B4-BE49-F238E27FC236}">
                  <a16:creationId xmlns:a16="http://schemas.microsoft.com/office/drawing/2014/main" id="{A3410DC6-54A8-A640-BD3B-D220D3BC2F36}"/>
                </a:ext>
              </a:extLst>
            </p:cNvPr>
            <p:cNvSpPr/>
            <p:nvPr/>
          </p:nvSpPr>
          <p:spPr bwMode="auto">
            <a:xfrm>
              <a:off x="6230442" y="3417096"/>
              <a:ext cx="703223" cy="809397"/>
            </a:xfrm>
            <a:custGeom>
              <a:avLst/>
              <a:gdLst>
                <a:gd name="T0" fmla="*/ 120 w 241"/>
                <a:gd name="T1" fmla="*/ 0 h 277"/>
                <a:gd name="T2" fmla="*/ 187 w 241"/>
                <a:gd name="T3" fmla="*/ 66 h 277"/>
                <a:gd name="T4" fmla="*/ 120 w 241"/>
                <a:gd name="T5" fmla="*/ 132 h 277"/>
                <a:gd name="T6" fmla="*/ 54 w 241"/>
                <a:gd name="T7" fmla="*/ 66 h 277"/>
                <a:gd name="T8" fmla="*/ 120 w 241"/>
                <a:gd name="T9" fmla="*/ 0 h 277"/>
                <a:gd name="T10" fmla="*/ 49 w 241"/>
                <a:gd name="T11" fmla="*/ 148 h 277"/>
                <a:gd name="T12" fmla="*/ 79 w 241"/>
                <a:gd name="T13" fmla="*/ 148 h 277"/>
                <a:gd name="T14" fmla="*/ 106 w 241"/>
                <a:gd name="T15" fmla="*/ 193 h 277"/>
                <a:gd name="T16" fmla="*/ 134 w 241"/>
                <a:gd name="T17" fmla="*/ 193 h 277"/>
                <a:gd name="T18" fmla="*/ 161 w 241"/>
                <a:gd name="T19" fmla="*/ 148 h 277"/>
                <a:gd name="T20" fmla="*/ 192 w 241"/>
                <a:gd name="T21" fmla="*/ 148 h 277"/>
                <a:gd name="T22" fmla="*/ 241 w 241"/>
                <a:gd name="T23" fmla="*/ 197 h 277"/>
                <a:gd name="T24" fmla="*/ 241 w 241"/>
                <a:gd name="T25" fmla="*/ 277 h 277"/>
                <a:gd name="T26" fmla="*/ 0 w 241"/>
                <a:gd name="T27" fmla="*/ 277 h 277"/>
                <a:gd name="T28" fmla="*/ 0 w 241"/>
                <a:gd name="T29" fmla="*/ 197 h 277"/>
                <a:gd name="T30" fmla="*/ 49 w 241"/>
                <a:gd name="T31" fmla="*/ 14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277">
                  <a:moveTo>
                    <a:pt x="120" y="0"/>
                  </a:moveTo>
                  <a:cubicBezTo>
                    <a:pt x="157" y="0"/>
                    <a:pt x="187" y="29"/>
                    <a:pt x="187" y="66"/>
                  </a:cubicBezTo>
                  <a:cubicBezTo>
                    <a:pt x="187" y="102"/>
                    <a:pt x="157" y="132"/>
                    <a:pt x="120" y="132"/>
                  </a:cubicBezTo>
                  <a:cubicBezTo>
                    <a:pt x="84" y="132"/>
                    <a:pt x="54" y="102"/>
                    <a:pt x="54" y="66"/>
                  </a:cubicBezTo>
                  <a:cubicBezTo>
                    <a:pt x="54" y="29"/>
                    <a:pt x="84" y="0"/>
                    <a:pt x="120" y="0"/>
                  </a:cubicBezTo>
                  <a:close/>
                  <a:moveTo>
                    <a:pt x="49" y="148"/>
                  </a:moveTo>
                  <a:cubicBezTo>
                    <a:pt x="79" y="148"/>
                    <a:pt x="79" y="148"/>
                    <a:pt x="79" y="148"/>
                  </a:cubicBezTo>
                  <a:cubicBezTo>
                    <a:pt x="106" y="193"/>
                    <a:pt x="106" y="193"/>
                    <a:pt x="106" y="193"/>
                  </a:cubicBezTo>
                  <a:cubicBezTo>
                    <a:pt x="114" y="206"/>
                    <a:pt x="127" y="206"/>
                    <a:pt x="134" y="193"/>
                  </a:cubicBezTo>
                  <a:cubicBezTo>
                    <a:pt x="161" y="148"/>
                    <a:pt x="161" y="148"/>
                    <a:pt x="161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219" y="148"/>
                    <a:pt x="241" y="171"/>
                    <a:pt x="241" y="197"/>
                  </a:cubicBezTo>
                  <a:cubicBezTo>
                    <a:pt x="241" y="277"/>
                    <a:pt x="241" y="277"/>
                    <a:pt x="241" y="277"/>
                  </a:cubicBezTo>
                  <a:cubicBezTo>
                    <a:pt x="202" y="277"/>
                    <a:pt x="39" y="277"/>
                    <a:pt x="0" y="27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171"/>
                    <a:pt x="22" y="148"/>
                    <a:pt x="49" y="14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íślïdè">
              <a:extLst>
                <a:ext uri="{FF2B5EF4-FFF2-40B4-BE49-F238E27FC236}">
                  <a16:creationId xmlns:a16="http://schemas.microsoft.com/office/drawing/2014/main" id="{0DD99C57-C23B-924D-B553-7E7263D5E213}"/>
                </a:ext>
              </a:extLst>
            </p:cNvPr>
            <p:cNvSpPr/>
            <p:nvPr/>
          </p:nvSpPr>
          <p:spPr bwMode="auto">
            <a:xfrm>
              <a:off x="3977368" y="1256408"/>
              <a:ext cx="2261347" cy="2254452"/>
            </a:xfrm>
            <a:custGeom>
              <a:avLst/>
              <a:gdLst>
                <a:gd name="T0" fmla="*/ 630 w 775"/>
                <a:gd name="T1" fmla="*/ 746 h 772"/>
                <a:gd name="T2" fmla="*/ 628 w 775"/>
                <a:gd name="T3" fmla="*/ 747 h 772"/>
                <a:gd name="T4" fmla="*/ 533 w 775"/>
                <a:gd name="T5" fmla="*/ 772 h 772"/>
                <a:gd name="T6" fmla="*/ 385 w 775"/>
                <a:gd name="T7" fmla="*/ 641 h 772"/>
                <a:gd name="T8" fmla="*/ 418 w 775"/>
                <a:gd name="T9" fmla="*/ 537 h 772"/>
                <a:gd name="T10" fmla="*/ 421 w 775"/>
                <a:gd name="T11" fmla="*/ 529 h 772"/>
                <a:gd name="T12" fmla="*/ 34 w 775"/>
                <a:gd name="T13" fmla="*/ 159 h 772"/>
                <a:gd name="T14" fmla="*/ 37 w 775"/>
                <a:gd name="T15" fmla="*/ 37 h 772"/>
                <a:gd name="T16" fmla="*/ 37 w 775"/>
                <a:gd name="T17" fmla="*/ 37 h 772"/>
                <a:gd name="T18" fmla="*/ 159 w 775"/>
                <a:gd name="T19" fmla="*/ 34 h 772"/>
                <a:gd name="T20" fmla="*/ 527 w 775"/>
                <a:gd name="T21" fmla="*/ 419 h 772"/>
                <a:gd name="T22" fmla="*/ 540 w 775"/>
                <a:gd name="T23" fmla="*/ 416 h 772"/>
                <a:gd name="T24" fmla="*/ 643 w 775"/>
                <a:gd name="T25" fmla="*/ 382 h 772"/>
                <a:gd name="T26" fmla="*/ 775 w 775"/>
                <a:gd name="T27" fmla="*/ 530 h 772"/>
                <a:gd name="T28" fmla="*/ 749 w 775"/>
                <a:gd name="T29" fmla="*/ 625 h 772"/>
                <a:gd name="T30" fmla="*/ 749 w 775"/>
                <a:gd name="T31" fmla="*/ 627 h 772"/>
                <a:gd name="T32" fmla="*/ 745 w 775"/>
                <a:gd name="T33" fmla="*/ 623 h 772"/>
                <a:gd name="T34" fmla="*/ 646 w 775"/>
                <a:gd name="T35" fmla="*/ 524 h 772"/>
                <a:gd name="T36" fmla="*/ 567 w 775"/>
                <a:gd name="T37" fmla="*/ 564 h 772"/>
                <a:gd name="T38" fmla="*/ 527 w 775"/>
                <a:gd name="T39" fmla="*/ 644 h 772"/>
                <a:gd name="T40" fmla="*/ 625 w 775"/>
                <a:gd name="T41" fmla="*/ 742 h 772"/>
                <a:gd name="T42" fmla="*/ 630 w 775"/>
                <a:gd name="T43" fmla="*/ 746 h 772"/>
                <a:gd name="T44" fmla="*/ 129 w 775"/>
                <a:gd name="T45" fmla="*/ 129 h 772"/>
                <a:gd name="T46" fmla="*/ 71 w 775"/>
                <a:gd name="T47" fmla="*/ 129 h 772"/>
                <a:gd name="T48" fmla="*/ 71 w 775"/>
                <a:gd name="T49" fmla="*/ 70 h 772"/>
                <a:gd name="T50" fmla="*/ 129 w 775"/>
                <a:gd name="T51" fmla="*/ 70 h 772"/>
                <a:gd name="T52" fmla="*/ 129 w 775"/>
                <a:gd name="T53" fmla="*/ 12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5" h="772">
                  <a:moveTo>
                    <a:pt x="630" y="746"/>
                  </a:moveTo>
                  <a:cubicBezTo>
                    <a:pt x="628" y="747"/>
                    <a:pt x="628" y="747"/>
                    <a:pt x="628" y="747"/>
                  </a:cubicBezTo>
                  <a:cubicBezTo>
                    <a:pt x="533" y="772"/>
                    <a:pt x="533" y="772"/>
                    <a:pt x="533" y="772"/>
                  </a:cubicBezTo>
                  <a:cubicBezTo>
                    <a:pt x="385" y="641"/>
                    <a:pt x="385" y="641"/>
                    <a:pt x="385" y="641"/>
                  </a:cubicBezTo>
                  <a:cubicBezTo>
                    <a:pt x="418" y="537"/>
                    <a:pt x="418" y="537"/>
                    <a:pt x="418" y="537"/>
                  </a:cubicBezTo>
                  <a:cubicBezTo>
                    <a:pt x="421" y="529"/>
                    <a:pt x="421" y="529"/>
                    <a:pt x="421" y="529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0" y="127"/>
                    <a:pt x="4" y="70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70" y="4"/>
                    <a:pt x="127" y="0"/>
                    <a:pt x="159" y="34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40" y="416"/>
                    <a:pt x="540" y="416"/>
                    <a:pt x="540" y="416"/>
                  </a:cubicBezTo>
                  <a:cubicBezTo>
                    <a:pt x="643" y="382"/>
                    <a:pt x="643" y="382"/>
                    <a:pt x="643" y="382"/>
                  </a:cubicBezTo>
                  <a:cubicBezTo>
                    <a:pt x="775" y="530"/>
                    <a:pt x="775" y="530"/>
                    <a:pt x="775" y="530"/>
                  </a:cubicBezTo>
                  <a:cubicBezTo>
                    <a:pt x="749" y="625"/>
                    <a:pt x="749" y="625"/>
                    <a:pt x="749" y="625"/>
                  </a:cubicBezTo>
                  <a:cubicBezTo>
                    <a:pt x="749" y="627"/>
                    <a:pt x="749" y="627"/>
                    <a:pt x="749" y="627"/>
                  </a:cubicBezTo>
                  <a:cubicBezTo>
                    <a:pt x="745" y="623"/>
                    <a:pt x="745" y="623"/>
                    <a:pt x="745" y="623"/>
                  </a:cubicBezTo>
                  <a:cubicBezTo>
                    <a:pt x="646" y="524"/>
                    <a:pt x="646" y="524"/>
                    <a:pt x="646" y="524"/>
                  </a:cubicBezTo>
                  <a:cubicBezTo>
                    <a:pt x="567" y="564"/>
                    <a:pt x="567" y="564"/>
                    <a:pt x="567" y="564"/>
                  </a:cubicBezTo>
                  <a:cubicBezTo>
                    <a:pt x="527" y="644"/>
                    <a:pt x="527" y="644"/>
                    <a:pt x="527" y="644"/>
                  </a:cubicBezTo>
                  <a:cubicBezTo>
                    <a:pt x="625" y="742"/>
                    <a:pt x="625" y="742"/>
                    <a:pt x="625" y="742"/>
                  </a:cubicBezTo>
                  <a:cubicBezTo>
                    <a:pt x="630" y="746"/>
                    <a:pt x="630" y="746"/>
                    <a:pt x="630" y="746"/>
                  </a:cubicBezTo>
                  <a:close/>
                  <a:moveTo>
                    <a:pt x="129" y="129"/>
                  </a:moveTo>
                  <a:cubicBezTo>
                    <a:pt x="113" y="145"/>
                    <a:pt x="87" y="145"/>
                    <a:pt x="71" y="129"/>
                  </a:cubicBezTo>
                  <a:cubicBezTo>
                    <a:pt x="55" y="113"/>
                    <a:pt x="55" y="86"/>
                    <a:pt x="71" y="70"/>
                  </a:cubicBezTo>
                  <a:cubicBezTo>
                    <a:pt x="87" y="54"/>
                    <a:pt x="113" y="54"/>
                    <a:pt x="129" y="70"/>
                  </a:cubicBezTo>
                  <a:cubicBezTo>
                    <a:pt x="145" y="86"/>
                    <a:pt x="145" y="113"/>
                    <a:pt x="129" y="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iṥḻiḋe">
              <a:extLst>
                <a:ext uri="{FF2B5EF4-FFF2-40B4-BE49-F238E27FC236}">
                  <a16:creationId xmlns:a16="http://schemas.microsoft.com/office/drawing/2014/main" id="{B778B3B4-61B6-DB4C-8490-01C6E07FCF2C}"/>
                </a:ext>
              </a:extLst>
            </p:cNvPr>
            <p:cNvSpPr/>
            <p:nvPr/>
          </p:nvSpPr>
          <p:spPr bwMode="auto">
            <a:xfrm>
              <a:off x="7403877" y="2087251"/>
              <a:ext cx="299176" cy="563737"/>
            </a:xfrm>
            <a:custGeom>
              <a:avLst/>
              <a:gdLst>
                <a:gd name="T0" fmla="*/ 21 w 51"/>
                <a:gd name="T1" fmla="*/ 72 h 94"/>
                <a:gd name="T2" fmla="*/ 22 w 51"/>
                <a:gd name="T3" fmla="*/ 50 h 94"/>
                <a:gd name="T4" fmla="*/ 7 w 51"/>
                <a:gd name="T5" fmla="*/ 40 h 94"/>
                <a:gd name="T6" fmla="*/ 3 w 51"/>
                <a:gd name="T7" fmla="*/ 26 h 94"/>
                <a:gd name="T8" fmla="*/ 9 w 51"/>
                <a:gd name="T9" fmla="*/ 11 h 94"/>
                <a:gd name="T10" fmla="*/ 23 w 51"/>
                <a:gd name="T11" fmla="*/ 5 h 94"/>
                <a:gd name="T12" fmla="*/ 23 w 51"/>
                <a:gd name="T13" fmla="*/ 0 h 94"/>
                <a:gd name="T14" fmla="*/ 31 w 51"/>
                <a:gd name="T15" fmla="*/ 0 h 94"/>
                <a:gd name="T16" fmla="*/ 31 w 51"/>
                <a:gd name="T17" fmla="*/ 5 h 94"/>
                <a:gd name="T18" fmla="*/ 44 w 51"/>
                <a:gd name="T19" fmla="*/ 11 h 94"/>
                <a:gd name="T20" fmla="*/ 50 w 51"/>
                <a:gd name="T21" fmla="*/ 24 h 94"/>
                <a:gd name="T22" fmla="*/ 37 w 51"/>
                <a:gd name="T23" fmla="*/ 25 h 94"/>
                <a:gd name="T24" fmla="*/ 30 w 51"/>
                <a:gd name="T25" fmla="*/ 17 h 94"/>
                <a:gd name="T26" fmla="*/ 30 w 51"/>
                <a:gd name="T27" fmla="*/ 37 h 94"/>
                <a:gd name="T28" fmla="*/ 47 w 51"/>
                <a:gd name="T29" fmla="*/ 47 h 94"/>
                <a:gd name="T30" fmla="*/ 51 w 51"/>
                <a:gd name="T31" fmla="*/ 61 h 94"/>
                <a:gd name="T32" fmla="*/ 45 w 51"/>
                <a:gd name="T33" fmla="*/ 76 h 94"/>
                <a:gd name="T34" fmla="*/ 29 w 51"/>
                <a:gd name="T35" fmla="*/ 84 h 94"/>
                <a:gd name="T36" fmla="*/ 28 w 51"/>
                <a:gd name="T37" fmla="*/ 94 h 94"/>
                <a:gd name="T38" fmla="*/ 21 w 51"/>
                <a:gd name="T39" fmla="*/ 94 h 94"/>
                <a:gd name="T40" fmla="*/ 21 w 51"/>
                <a:gd name="T41" fmla="*/ 84 h 94"/>
                <a:gd name="T42" fmla="*/ 6 w 51"/>
                <a:gd name="T43" fmla="*/ 77 h 94"/>
                <a:gd name="T44" fmla="*/ 0 w 51"/>
                <a:gd name="T45" fmla="*/ 61 h 94"/>
                <a:gd name="T46" fmla="*/ 14 w 51"/>
                <a:gd name="T47" fmla="*/ 60 h 94"/>
                <a:gd name="T48" fmla="*/ 16 w 51"/>
                <a:gd name="T49" fmla="*/ 67 h 94"/>
                <a:gd name="T50" fmla="*/ 21 w 51"/>
                <a:gd name="T51" fmla="*/ 72 h 94"/>
                <a:gd name="T52" fmla="*/ 23 w 51"/>
                <a:gd name="T53" fmla="*/ 17 h 94"/>
                <a:gd name="T54" fmla="*/ 18 w 51"/>
                <a:gd name="T55" fmla="*/ 20 h 94"/>
                <a:gd name="T56" fmla="*/ 16 w 51"/>
                <a:gd name="T57" fmla="*/ 25 h 94"/>
                <a:gd name="T58" fmla="*/ 17 w 51"/>
                <a:gd name="T59" fmla="*/ 31 h 94"/>
                <a:gd name="T60" fmla="*/ 22 w 51"/>
                <a:gd name="T61" fmla="*/ 35 h 94"/>
                <a:gd name="T62" fmla="*/ 23 w 51"/>
                <a:gd name="T63" fmla="*/ 17 h 94"/>
                <a:gd name="T64" fmla="*/ 29 w 51"/>
                <a:gd name="T65" fmla="*/ 72 h 94"/>
                <a:gd name="T66" fmla="*/ 35 w 51"/>
                <a:gd name="T67" fmla="*/ 69 h 94"/>
                <a:gd name="T68" fmla="*/ 38 w 51"/>
                <a:gd name="T69" fmla="*/ 62 h 94"/>
                <a:gd name="T70" fmla="*/ 36 w 51"/>
                <a:gd name="T71" fmla="*/ 56 h 94"/>
                <a:gd name="T72" fmla="*/ 29 w 51"/>
                <a:gd name="T73" fmla="*/ 52 h 94"/>
                <a:gd name="T74" fmla="*/ 29 w 51"/>
                <a:gd name="T75" fmla="*/ 7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94">
                  <a:moveTo>
                    <a:pt x="21" y="72"/>
                  </a:moveTo>
                  <a:cubicBezTo>
                    <a:pt x="22" y="50"/>
                    <a:pt x="22" y="50"/>
                    <a:pt x="22" y="50"/>
                  </a:cubicBezTo>
                  <a:cubicBezTo>
                    <a:pt x="15" y="47"/>
                    <a:pt x="10" y="44"/>
                    <a:pt x="7" y="40"/>
                  </a:cubicBezTo>
                  <a:cubicBezTo>
                    <a:pt x="4" y="36"/>
                    <a:pt x="3" y="31"/>
                    <a:pt x="3" y="26"/>
                  </a:cubicBezTo>
                  <a:cubicBezTo>
                    <a:pt x="3" y="20"/>
                    <a:pt x="5" y="15"/>
                    <a:pt x="9" y="11"/>
                  </a:cubicBezTo>
                  <a:cubicBezTo>
                    <a:pt x="12" y="8"/>
                    <a:pt x="17" y="6"/>
                    <a:pt x="23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6" y="6"/>
                    <a:pt x="41" y="8"/>
                    <a:pt x="44" y="11"/>
                  </a:cubicBezTo>
                  <a:cubicBezTo>
                    <a:pt x="47" y="15"/>
                    <a:pt x="49" y="19"/>
                    <a:pt x="50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1"/>
                    <a:pt x="34" y="18"/>
                    <a:pt x="30" y="1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8" y="40"/>
                    <a:pt x="44" y="43"/>
                    <a:pt x="47" y="47"/>
                  </a:cubicBezTo>
                  <a:cubicBezTo>
                    <a:pt x="50" y="50"/>
                    <a:pt x="51" y="55"/>
                    <a:pt x="51" y="61"/>
                  </a:cubicBezTo>
                  <a:cubicBezTo>
                    <a:pt x="51" y="67"/>
                    <a:pt x="49" y="72"/>
                    <a:pt x="45" y="76"/>
                  </a:cubicBezTo>
                  <a:cubicBezTo>
                    <a:pt x="41" y="81"/>
                    <a:pt x="36" y="83"/>
                    <a:pt x="29" y="84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5" y="83"/>
                    <a:pt x="10" y="81"/>
                    <a:pt x="6" y="77"/>
                  </a:cubicBezTo>
                  <a:cubicBezTo>
                    <a:pt x="3" y="73"/>
                    <a:pt x="1" y="68"/>
                    <a:pt x="0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2"/>
                    <a:pt x="15" y="65"/>
                    <a:pt x="16" y="67"/>
                  </a:cubicBezTo>
                  <a:cubicBezTo>
                    <a:pt x="18" y="69"/>
                    <a:pt x="19" y="71"/>
                    <a:pt x="21" y="72"/>
                  </a:cubicBezTo>
                  <a:close/>
                  <a:moveTo>
                    <a:pt x="23" y="17"/>
                  </a:moveTo>
                  <a:cubicBezTo>
                    <a:pt x="21" y="17"/>
                    <a:pt x="19" y="18"/>
                    <a:pt x="18" y="20"/>
                  </a:cubicBezTo>
                  <a:cubicBezTo>
                    <a:pt x="16" y="22"/>
                    <a:pt x="16" y="23"/>
                    <a:pt x="16" y="25"/>
                  </a:cubicBezTo>
                  <a:cubicBezTo>
                    <a:pt x="16" y="27"/>
                    <a:pt x="16" y="29"/>
                    <a:pt x="17" y="31"/>
                  </a:cubicBezTo>
                  <a:cubicBezTo>
                    <a:pt x="18" y="32"/>
                    <a:pt x="20" y="34"/>
                    <a:pt x="22" y="35"/>
                  </a:cubicBezTo>
                  <a:lnTo>
                    <a:pt x="23" y="17"/>
                  </a:lnTo>
                  <a:close/>
                  <a:moveTo>
                    <a:pt x="29" y="72"/>
                  </a:moveTo>
                  <a:cubicBezTo>
                    <a:pt x="32" y="72"/>
                    <a:pt x="34" y="71"/>
                    <a:pt x="35" y="69"/>
                  </a:cubicBezTo>
                  <a:cubicBezTo>
                    <a:pt x="37" y="67"/>
                    <a:pt x="38" y="65"/>
                    <a:pt x="38" y="62"/>
                  </a:cubicBezTo>
                  <a:cubicBezTo>
                    <a:pt x="38" y="60"/>
                    <a:pt x="38" y="58"/>
                    <a:pt x="36" y="56"/>
                  </a:cubicBezTo>
                  <a:cubicBezTo>
                    <a:pt x="35" y="54"/>
                    <a:pt x="33" y="53"/>
                    <a:pt x="29" y="52"/>
                  </a:cubicBezTo>
                  <a:lnTo>
                    <a:pt x="29" y="7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îSľïďé">
              <a:extLst>
                <a:ext uri="{FF2B5EF4-FFF2-40B4-BE49-F238E27FC236}">
                  <a16:creationId xmlns:a16="http://schemas.microsoft.com/office/drawing/2014/main" id="{43AEE63D-6B4B-1E4D-8389-A3472B684A42}"/>
                </a:ext>
              </a:extLst>
            </p:cNvPr>
            <p:cNvSpPr/>
            <p:nvPr/>
          </p:nvSpPr>
          <p:spPr bwMode="auto">
            <a:xfrm>
              <a:off x="7348855" y="5100861"/>
              <a:ext cx="409223" cy="494684"/>
            </a:xfrm>
            <a:custGeom>
              <a:avLst/>
              <a:gdLst>
                <a:gd name="T0" fmla="*/ 186 w 498"/>
                <a:gd name="T1" fmla="*/ 490 h 602"/>
                <a:gd name="T2" fmla="*/ 412 w 498"/>
                <a:gd name="T3" fmla="*/ 138 h 602"/>
                <a:gd name="T4" fmla="*/ 422 w 498"/>
                <a:gd name="T5" fmla="*/ 150 h 602"/>
                <a:gd name="T6" fmla="*/ 440 w 498"/>
                <a:gd name="T7" fmla="*/ 180 h 602"/>
                <a:gd name="T8" fmla="*/ 192 w 498"/>
                <a:gd name="T9" fmla="*/ 516 h 602"/>
                <a:gd name="T10" fmla="*/ 102 w 498"/>
                <a:gd name="T11" fmla="*/ 550 h 602"/>
                <a:gd name="T12" fmla="*/ 62 w 498"/>
                <a:gd name="T13" fmla="*/ 568 h 602"/>
                <a:gd name="T14" fmla="*/ 42 w 498"/>
                <a:gd name="T15" fmla="*/ 572 h 602"/>
                <a:gd name="T16" fmla="*/ 38 w 498"/>
                <a:gd name="T17" fmla="*/ 570 h 602"/>
                <a:gd name="T18" fmla="*/ 32 w 498"/>
                <a:gd name="T19" fmla="*/ 560 h 602"/>
                <a:gd name="T20" fmla="*/ 30 w 498"/>
                <a:gd name="T21" fmla="*/ 536 h 602"/>
                <a:gd name="T22" fmla="*/ 32 w 498"/>
                <a:gd name="T23" fmla="*/ 502 h 602"/>
                <a:gd name="T24" fmla="*/ 34 w 498"/>
                <a:gd name="T25" fmla="*/ 502 h 602"/>
                <a:gd name="T26" fmla="*/ 34 w 498"/>
                <a:gd name="T27" fmla="*/ 500 h 602"/>
                <a:gd name="T28" fmla="*/ 48 w 498"/>
                <a:gd name="T29" fmla="*/ 500 h 602"/>
                <a:gd name="T30" fmla="*/ 56 w 498"/>
                <a:gd name="T31" fmla="*/ 504 h 602"/>
                <a:gd name="T32" fmla="*/ 76 w 498"/>
                <a:gd name="T33" fmla="*/ 516 h 602"/>
                <a:gd name="T34" fmla="*/ 90 w 498"/>
                <a:gd name="T35" fmla="*/ 530 h 602"/>
                <a:gd name="T36" fmla="*/ 100 w 498"/>
                <a:gd name="T37" fmla="*/ 540 h 602"/>
                <a:gd name="T38" fmla="*/ 102 w 498"/>
                <a:gd name="T39" fmla="*/ 550 h 602"/>
                <a:gd name="T40" fmla="*/ 288 w 498"/>
                <a:gd name="T41" fmla="*/ 72 h 602"/>
                <a:gd name="T42" fmla="*/ 308 w 498"/>
                <a:gd name="T43" fmla="*/ 76 h 602"/>
                <a:gd name="T44" fmla="*/ 334 w 498"/>
                <a:gd name="T45" fmla="*/ 86 h 602"/>
                <a:gd name="T46" fmla="*/ 70 w 498"/>
                <a:gd name="T47" fmla="*/ 396 h 602"/>
                <a:gd name="T48" fmla="*/ 288 w 498"/>
                <a:gd name="T49" fmla="*/ 72 h 602"/>
                <a:gd name="T50" fmla="*/ 130 w 498"/>
                <a:gd name="T51" fmla="*/ 480 h 602"/>
                <a:gd name="T52" fmla="*/ 130 w 498"/>
                <a:gd name="T53" fmla="*/ 444 h 602"/>
                <a:gd name="T54" fmla="*/ 130 w 498"/>
                <a:gd name="T55" fmla="*/ 442 h 602"/>
                <a:gd name="T56" fmla="*/ 118 w 498"/>
                <a:gd name="T57" fmla="*/ 442 h 602"/>
                <a:gd name="T58" fmla="*/ 356 w 498"/>
                <a:gd name="T59" fmla="*/ 96 h 602"/>
                <a:gd name="T60" fmla="*/ 378 w 498"/>
                <a:gd name="T61" fmla="*/ 108 h 602"/>
                <a:gd name="T62" fmla="*/ 396 w 498"/>
                <a:gd name="T63" fmla="*/ 122 h 602"/>
                <a:gd name="T64" fmla="*/ 130 w 498"/>
                <a:gd name="T65" fmla="*/ 480 h 602"/>
                <a:gd name="T66" fmla="*/ 432 w 498"/>
                <a:gd name="T67" fmla="*/ 38 h 602"/>
                <a:gd name="T68" fmla="*/ 388 w 498"/>
                <a:gd name="T69" fmla="*/ 14 h 602"/>
                <a:gd name="T70" fmla="*/ 350 w 498"/>
                <a:gd name="T71" fmla="*/ 2 h 602"/>
                <a:gd name="T72" fmla="*/ 322 w 498"/>
                <a:gd name="T73" fmla="*/ 0 h 602"/>
                <a:gd name="T74" fmla="*/ 308 w 498"/>
                <a:gd name="T75" fmla="*/ 4 h 602"/>
                <a:gd name="T76" fmla="*/ 260 w 498"/>
                <a:gd name="T77" fmla="*/ 70 h 602"/>
                <a:gd name="T78" fmla="*/ 8 w 498"/>
                <a:gd name="T79" fmla="*/ 408 h 602"/>
                <a:gd name="T80" fmla="*/ 2 w 498"/>
                <a:gd name="T81" fmla="*/ 450 h 602"/>
                <a:gd name="T82" fmla="*/ 0 w 498"/>
                <a:gd name="T83" fmla="*/ 516 h 602"/>
                <a:gd name="T84" fmla="*/ 0 w 498"/>
                <a:gd name="T85" fmla="*/ 538 h 602"/>
                <a:gd name="T86" fmla="*/ 6 w 498"/>
                <a:gd name="T87" fmla="*/ 578 h 602"/>
                <a:gd name="T88" fmla="*/ 12 w 498"/>
                <a:gd name="T89" fmla="*/ 598 h 602"/>
                <a:gd name="T90" fmla="*/ 14 w 498"/>
                <a:gd name="T91" fmla="*/ 602 h 602"/>
                <a:gd name="T92" fmla="*/ 24 w 498"/>
                <a:gd name="T93" fmla="*/ 602 h 602"/>
                <a:gd name="T94" fmla="*/ 62 w 498"/>
                <a:gd name="T95" fmla="*/ 596 h 602"/>
                <a:gd name="T96" fmla="*/ 448 w 498"/>
                <a:gd name="T97" fmla="*/ 210 h 602"/>
                <a:gd name="T98" fmla="*/ 478 w 498"/>
                <a:gd name="T99" fmla="*/ 168 h 602"/>
                <a:gd name="T100" fmla="*/ 496 w 498"/>
                <a:gd name="T101" fmla="*/ 144 h 602"/>
                <a:gd name="T102" fmla="*/ 498 w 498"/>
                <a:gd name="T103" fmla="*/ 128 h 602"/>
                <a:gd name="T104" fmla="*/ 488 w 498"/>
                <a:gd name="T105" fmla="*/ 100 h 602"/>
                <a:gd name="T106" fmla="*/ 466 w 498"/>
                <a:gd name="T107" fmla="*/ 68 h 602"/>
                <a:gd name="T108" fmla="*/ 432 w 498"/>
                <a:gd name="T109" fmla="*/ 38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8" h="602">
                  <a:moveTo>
                    <a:pt x="192" y="516"/>
                  </a:moveTo>
                  <a:lnTo>
                    <a:pt x="186" y="490"/>
                  </a:lnTo>
                  <a:lnTo>
                    <a:pt x="144" y="500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22" y="150"/>
                  </a:lnTo>
                  <a:lnTo>
                    <a:pt x="428" y="160"/>
                  </a:lnTo>
                  <a:lnTo>
                    <a:pt x="440" y="180"/>
                  </a:lnTo>
                  <a:lnTo>
                    <a:pt x="192" y="516"/>
                  </a:lnTo>
                  <a:lnTo>
                    <a:pt x="192" y="516"/>
                  </a:lnTo>
                  <a:close/>
                  <a:moveTo>
                    <a:pt x="102" y="550"/>
                  </a:moveTo>
                  <a:lnTo>
                    <a:pt x="102" y="550"/>
                  </a:lnTo>
                  <a:lnTo>
                    <a:pt x="80" y="560"/>
                  </a:lnTo>
                  <a:lnTo>
                    <a:pt x="62" y="568"/>
                  </a:lnTo>
                  <a:lnTo>
                    <a:pt x="52" y="570"/>
                  </a:lnTo>
                  <a:lnTo>
                    <a:pt x="42" y="572"/>
                  </a:lnTo>
                  <a:lnTo>
                    <a:pt x="42" y="572"/>
                  </a:lnTo>
                  <a:lnTo>
                    <a:pt x="38" y="570"/>
                  </a:lnTo>
                  <a:lnTo>
                    <a:pt x="36" y="568"/>
                  </a:lnTo>
                  <a:lnTo>
                    <a:pt x="32" y="560"/>
                  </a:lnTo>
                  <a:lnTo>
                    <a:pt x="32" y="550"/>
                  </a:lnTo>
                  <a:lnTo>
                    <a:pt x="30" y="536"/>
                  </a:lnTo>
                  <a:lnTo>
                    <a:pt x="32" y="512"/>
                  </a:lnTo>
                  <a:lnTo>
                    <a:pt x="32" y="502"/>
                  </a:lnTo>
                  <a:lnTo>
                    <a:pt x="34" y="502"/>
                  </a:lnTo>
                  <a:lnTo>
                    <a:pt x="34" y="502"/>
                  </a:lnTo>
                  <a:lnTo>
                    <a:pt x="34" y="500"/>
                  </a:lnTo>
                  <a:lnTo>
                    <a:pt x="34" y="500"/>
                  </a:lnTo>
                  <a:lnTo>
                    <a:pt x="40" y="500"/>
                  </a:lnTo>
                  <a:lnTo>
                    <a:pt x="48" y="500"/>
                  </a:lnTo>
                  <a:lnTo>
                    <a:pt x="56" y="504"/>
                  </a:lnTo>
                  <a:lnTo>
                    <a:pt x="56" y="504"/>
                  </a:lnTo>
                  <a:lnTo>
                    <a:pt x="66" y="508"/>
                  </a:lnTo>
                  <a:lnTo>
                    <a:pt x="76" y="516"/>
                  </a:lnTo>
                  <a:lnTo>
                    <a:pt x="76" y="516"/>
                  </a:lnTo>
                  <a:lnTo>
                    <a:pt x="90" y="530"/>
                  </a:lnTo>
                  <a:lnTo>
                    <a:pt x="100" y="540"/>
                  </a:lnTo>
                  <a:lnTo>
                    <a:pt x="100" y="540"/>
                  </a:lnTo>
                  <a:lnTo>
                    <a:pt x="102" y="546"/>
                  </a:lnTo>
                  <a:lnTo>
                    <a:pt x="102" y="550"/>
                  </a:lnTo>
                  <a:lnTo>
                    <a:pt x="102" y="550"/>
                  </a:lnTo>
                  <a:close/>
                  <a:moveTo>
                    <a:pt x="288" y="72"/>
                  </a:moveTo>
                  <a:lnTo>
                    <a:pt x="288" y="72"/>
                  </a:lnTo>
                  <a:lnTo>
                    <a:pt x="308" y="76"/>
                  </a:lnTo>
                  <a:lnTo>
                    <a:pt x="334" y="84"/>
                  </a:lnTo>
                  <a:lnTo>
                    <a:pt x="334" y="86"/>
                  </a:lnTo>
                  <a:lnTo>
                    <a:pt x="70" y="444"/>
                  </a:lnTo>
                  <a:lnTo>
                    <a:pt x="70" y="396"/>
                  </a:lnTo>
                  <a:lnTo>
                    <a:pt x="46" y="398"/>
                  </a:lnTo>
                  <a:lnTo>
                    <a:pt x="288" y="72"/>
                  </a:lnTo>
                  <a:lnTo>
                    <a:pt x="288" y="72"/>
                  </a:lnTo>
                  <a:close/>
                  <a:moveTo>
                    <a:pt x="130" y="480"/>
                  </a:moveTo>
                  <a:lnTo>
                    <a:pt x="130" y="480"/>
                  </a:lnTo>
                  <a:lnTo>
                    <a:pt x="130" y="444"/>
                  </a:lnTo>
                  <a:lnTo>
                    <a:pt x="130" y="444"/>
                  </a:lnTo>
                  <a:lnTo>
                    <a:pt x="130" y="442"/>
                  </a:lnTo>
                  <a:lnTo>
                    <a:pt x="126" y="442"/>
                  </a:lnTo>
                  <a:lnTo>
                    <a:pt x="118" y="442"/>
                  </a:lnTo>
                  <a:lnTo>
                    <a:pt x="92" y="452"/>
                  </a:lnTo>
                  <a:lnTo>
                    <a:pt x="356" y="96"/>
                  </a:lnTo>
                  <a:lnTo>
                    <a:pt x="356" y="96"/>
                  </a:lnTo>
                  <a:lnTo>
                    <a:pt x="378" y="108"/>
                  </a:lnTo>
                  <a:lnTo>
                    <a:pt x="378" y="108"/>
                  </a:lnTo>
                  <a:lnTo>
                    <a:pt x="396" y="122"/>
                  </a:lnTo>
                  <a:lnTo>
                    <a:pt x="130" y="480"/>
                  </a:lnTo>
                  <a:lnTo>
                    <a:pt x="130" y="480"/>
                  </a:lnTo>
                  <a:close/>
                  <a:moveTo>
                    <a:pt x="432" y="38"/>
                  </a:moveTo>
                  <a:lnTo>
                    <a:pt x="432" y="38"/>
                  </a:lnTo>
                  <a:lnTo>
                    <a:pt x="410" y="24"/>
                  </a:lnTo>
                  <a:lnTo>
                    <a:pt x="388" y="14"/>
                  </a:lnTo>
                  <a:lnTo>
                    <a:pt x="368" y="6"/>
                  </a:lnTo>
                  <a:lnTo>
                    <a:pt x="350" y="2"/>
                  </a:lnTo>
                  <a:lnTo>
                    <a:pt x="334" y="0"/>
                  </a:lnTo>
                  <a:lnTo>
                    <a:pt x="322" y="0"/>
                  </a:lnTo>
                  <a:lnTo>
                    <a:pt x="314" y="0"/>
                  </a:lnTo>
                  <a:lnTo>
                    <a:pt x="308" y="4"/>
                  </a:lnTo>
                  <a:lnTo>
                    <a:pt x="290" y="28"/>
                  </a:lnTo>
                  <a:lnTo>
                    <a:pt x="260" y="70"/>
                  </a:lnTo>
                  <a:lnTo>
                    <a:pt x="16" y="398"/>
                  </a:lnTo>
                  <a:lnTo>
                    <a:pt x="8" y="408"/>
                  </a:lnTo>
                  <a:lnTo>
                    <a:pt x="8" y="408"/>
                  </a:lnTo>
                  <a:lnTo>
                    <a:pt x="2" y="450"/>
                  </a:lnTo>
                  <a:lnTo>
                    <a:pt x="0" y="492"/>
                  </a:lnTo>
                  <a:lnTo>
                    <a:pt x="0" y="516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2" y="560"/>
                  </a:lnTo>
                  <a:lnTo>
                    <a:pt x="6" y="578"/>
                  </a:lnTo>
                  <a:lnTo>
                    <a:pt x="10" y="594"/>
                  </a:lnTo>
                  <a:lnTo>
                    <a:pt x="12" y="598"/>
                  </a:lnTo>
                  <a:lnTo>
                    <a:pt x="14" y="602"/>
                  </a:lnTo>
                  <a:lnTo>
                    <a:pt x="14" y="602"/>
                  </a:lnTo>
                  <a:lnTo>
                    <a:pt x="18" y="602"/>
                  </a:lnTo>
                  <a:lnTo>
                    <a:pt x="24" y="602"/>
                  </a:lnTo>
                  <a:lnTo>
                    <a:pt x="40" y="600"/>
                  </a:lnTo>
                  <a:lnTo>
                    <a:pt x="62" y="596"/>
                  </a:lnTo>
                  <a:lnTo>
                    <a:pt x="196" y="548"/>
                  </a:lnTo>
                  <a:lnTo>
                    <a:pt x="448" y="210"/>
                  </a:lnTo>
                  <a:lnTo>
                    <a:pt x="452" y="204"/>
                  </a:lnTo>
                  <a:lnTo>
                    <a:pt x="478" y="168"/>
                  </a:lnTo>
                  <a:lnTo>
                    <a:pt x="496" y="144"/>
                  </a:lnTo>
                  <a:lnTo>
                    <a:pt x="496" y="144"/>
                  </a:lnTo>
                  <a:lnTo>
                    <a:pt x="498" y="138"/>
                  </a:lnTo>
                  <a:lnTo>
                    <a:pt x="498" y="128"/>
                  </a:lnTo>
                  <a:lnTo>
                    <a:pt x="494" y="114"/>
                  </a:lnTo>
                  <a:lnTo>
                    <a:pt x="488" y="100"/>
                  </a:lnTo>
                  <a:lnTo>
                    <a:pt x="478" y="84"/>
                  </a:lnTo>
                  <a:lnTo>
                    <a:pt x="466" y="68"/>
                  </a:lnTo>
                  <a:lnTo>
                    <a:pt x="450" y="52"/>
                  </a:lnTo>
                  <a:lnTo>
                    <a:pt x="432" y="38"/>
                  </a:lnTo>
                  <a:lnTo>
                    <a:pt x="432" y="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îṣ1ïḍê">
              <a:extLst>
                <a:ext uri="{FF2B5EF4-FFF2-40B4-BE49-F238E27FC236}">
                  <a16:creationId xmlns:a16="http://schemas.microsoft.com/office/drawing/2014/main" id="{B5C1B9C7-BADA-6348-9761-96AB946BE1A3}"/>
                </a:ext>
              </a:extLst>
            </p:cNvPr>
            <p:cNvSpPr txBox="1"/>
            <p:nvPr/>
          </p:nvSpPr>
          <p:spPr bwMode="auto">
            <a:xfrm>
              <a:off x="673099" y="2087251"/>
              <a:ext cx="3589337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srgbClr val="000000"/>
                  </a:solidFill>
                </a:rPr>
                <a:t>添加依赖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isḻîḓè">
              <a:extLst>
                <a:ext uri="{FF2B5EF4-FFF2-40B4-BE49-F238E27FC236}">
                  <a16:creationId xmlns:a16="http://schemas.microsoft.com/office/drawing/2014/main" id="{4A6B7F0C-1348-EB44-AC00-85759A4C1E72}"/>
                </a:ext>
              </a:extLst>
            </p:cNvPr>
            <p:cNvSpPr/>
            <p:nvPr/>
          </p:nvSpPr>
          <p:spPr bwMode="auto">
            <a:xfrm>
              <a:off x="673099" y="2529057"/>
              <a:ext cx="3589337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lvl="0" indent="-171450">
                <a:lnSpc>
                  <a:spcPct val="150000"/>
                </a:lnSpc>
                <a:buFont typeface="Arial" panose="020B0604020202090204" pitchFamily="34" charset="0"/>
                <a:buChar char="•"/>
                <a:defRPr/>
              </a:pPr>
              <a:r>
                <a:rPr lang="en" altLang="zh-CN" sz="1200" dirty="0" err="1"/>
                <a:t>mybatis</a:t>
              </a:r>
              <a:r>
                <a:rPr lang="en" altLang="zh-CN" sz="1200" dirty="0"/>
                <a:t>-spring-boot-starter-test</a:t>
              </a:r>
              <a:r>
                <a:rPr lang="zh-CN" altLang="en-US" sz="1200" dirty="0"/>
                <a:t> （</a:t>
              </a:r>
              <a:r>
                <a:rPr lang="en-US" altLang="zh-CN" sz="1200" dirty="0" err="1"/>
                <a:t>mytatis</a:t>
              </a:r>
              <a:r>
                <a:rPr lang="zh-CN" altLang="en-US" sz="1200" dirty="0"/>
                <a:t>团队提供）</a:t>
              </a:r>
              <a:endParaRPr lang="en" altLang="zh-CN" sz="1200" dirty="0"/>
            </a:p>
            <a:p>
              <a:pPr marL="171450" lvl="0" indent="-171450">
                <a:lnSpc>
                  <a:spcPct val="150000"/>
                </a:lnSpc>
                <a:buFont typeface="Arial" panose="020B0604020202090204" pitchFamily="34" charset="0"/>
                <a:buChar char="•"/>
                <a:defRPr/>
              </a:pPr>
              <a:r>
                <a:rPr lang="en" altLang="zh-CN" sz="1200" dirty="0"/>
                <a:t>h2</a:t>
              </a:r>
              <a:r>
                <a:rPr lang="zh-CN" altLang="en-US" sz="1200" dirty="0"/>
                <a:t> 内存数据库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îṧľiḍé">
              <a:extLst>
                <a:ext uri="{FF2B5EF4-FFF2-40B4-BE49-F238E27FC236}">
                  <a16:creationId xmlns:a16="http://schemas.microsoft.com/office/drawing/2014/main" id="{E417510F-B100-7640-8C5F-C51E353E9A9A}"/>
                </a:ext>
              </a:extLst>
            </p:cNvPr>
            <p:cNvSpPr txBox="1"/>
            <p:nvPr/>
          </p:nvSpPr>
          <p:spPr bwMode="auto">
            <a:xfrm>
              <a:off x="8524875" y="1372997"/>
              <a:ext cx="29940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rgbClr val="000000"/>
                  </a:solidFill>
                </a:rPr>
                <a:t>编写数据库脚本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ïṣlïďe">
              <a:extLst>
                <a:ext uri="{FF2B5EF4-FFF2-40B4-BE49-F238E27FC236}">
                  <a16:creationId xmlns:a16="http://schemas.microsoft.com/office/drawing/2014/main" id="{359786A8-1E2F-2641-93E3-91829A9BF47E}"/>
                </a:ext>
              </a:extLst>
            </p:cNvPr>
            <p:cNvSpPr/>
            <p:nvPr/>
          </p:nvSpPr>
          <p:spPr bwMode="auto">
            <a:xfrm>
              <a:off x="8524875" y="1814803"/>
              <a:ext cx="2994026" cy="699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en-US" altLang="zh-CN" sz="1100" dirty="0" err="1">
                  <a:solidFill>
                    <a:srgbClr val="000000"/>
                  </a:solidFill>
                </a:rPr>
                <a:t>schema.sql</a:t>
              </a:r>
              <a:r>
                <a:rPr lang="zh-CN" altLang="en-US" sz="1100" dirty="0">
                  <a:solidFill>
                    <a:srgbClr val="000000"/>
                  </a:solidFill>
                </a:rPr>
                <a:t> 创建表</a:t>
              </a:r>
              <a:endParaRPr lang="en-US" altLang="zh-CN" sz="1100" dirty="0">
                <a:solidFill>
                  <a:srgbClr val="000000"/>
                </a:solidFill>
              </a:endParaRP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en-US" altLang="zh-CN" sz="1100" dirty="0">
                  <a:solidFill>
                    <a:srgbClr val="000000"/>
                  </a:solidFill>
                </a:rPr>
                <a:t>d</a:t>
              </a:r>
              <a:r>
                <a:rPr kumimoji="0" lang="en-US" altLang="zh-CN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ata.sql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 初始化测试数据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R="0" lvl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</a:t>
              </a:r>
            </a:p>
            <a:p>
              <a:pPr marR="0" lvl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íṧļíḑe">
              <a:extLst>
                <a:ext uri="{FF2B5EF4-FFF2-40B4-BE49-F238E27FC236}">
                  <a16:creationId xmlns:a16="http://schemas.microsoft.com/office/drawing/2014/main" id="{73AABF9B-6534-B14A-88E1-A2FB4E82B536}"/>
                </a:ext>
              </a:extLst>
            </p:cNvPr>
            <p:cNvSpPr txBox="1"/>
            <p:nvPr/>
          </p:nvSpPr>
          <p:spPr bwMode="auto">
            <a:xfrm>
              <a:off x="7886700" y="3082689"/>
              <a:ext cx="29940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rgbClr val="000000"/>
                  </a:solidFill>
                </a:rPr>
                <a:t>编写</a:t>
              </a:r>
              <a:r>
                <a:rPr lang="en-US" altLang="zh-CN" b="1" dirty="0">
                  <a:solidFill>
                    <a:srgbClr val="000000"/>
                  </a:solidFill>
                </a:rPr>
                <a:t>Mapper</a:t>
              </a:r>
              <a:r>
                <a:rPr lang="zh-CN" altLang="en-US" b="1" dirty="0">
                  <a:solidFill>
                    <a:srgbClr val="000000"/>
                  </a:solidFill>
                </a:rPr>
                <a:t>实现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îśľíḓe">
              <a:extLst>
                <a:ext uri="{FF2B5EF4-FFF2-40B4-BE49-F238E27FC236}">
                  <a16:creationId xmlns:a16="http://schemas.microsoft.com/office/drawing/2014/main" id="{1B63CAF4-B4FF-0D49-A4E1-4A55D4166852}"/>
                </a:ext>
              </a:extLst>
            </p:cNvPr>
            <p:cNvSpPr/>
            <p:nvPr/>
          </p:nvSpPr>
          <p:spPr bwMode="auto">
            <a:xfrm>
              <a:off x="7886700" y="3524495"/>
              <a:ext cx="2994026" cy="699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en-US" altLang="zh-CN" sz="1100" dirty="0">
                  <a:solidFill>
                    <a:srgbClr val="000000"/>
                  </a:solidFill>
                </a:rPr>
                <a:t>Mapper</a:t>
              </a:r>
              <a:r>
                <a:rPr lang="zh-CN" altLang="en-US" sz="1100" dirty="0">
                  <a:solidFill>
                    <a:srgbClr val="000000"/>
                  </a:solidFill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</a:rPr>
                <a:t>java</a:t>
              </a:r>
              <a:r>
                <a:rPr lang="zh-CN" altLang="en-US" sz="1100" dirty="0">
                  <a:solidFill>
                    <a:srgbClr val="000000"/>
                  </a:solidFill>
                </a:rPr>
                <a:t>接口</a:t>
              </a:r>
              <a:endParaRPr lang="en-US" altLang="zh-CN" sz="1100" dirty="0">
                <a:solidFill>
                  <a:srgbClr val="000000"/>
                </a:solidFill>
              </a:endParaRP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Mapper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xml</a:t>
              </a:r>
            </a:p>
          </p:txBody>
        </p:sp>
        <p:sp>
          <p:nvSpPr>
            <p:cNvPr id="25" name="ïṩḷíḓê">
              <a:extLst>
                <a:ext uri="{FF2B5EF4-FFF2-40B4-BE49-F238E27FC236}">
                  <a16:creationId xmlns:a16="http://schemas.microsoft.com/office/drawing/2014/main" id="{900CEADE-B7DD-304B-9E04-E031497E1522}"/>
                </a:ext>
              </a:extLst>
            </p:cNvPr>
            <p:cNvSpPr txBox="1"/>
            <p:nvPr/>
          </p:nvSpPr>
          <p:spPr bwMode="auto">
            <a:xfrm>
              <a:off x="8524875" y="4688413"/>
              <a:ext cx="29940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编写测试用例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îṩḻîḍè">
              <a:extLst>
                <a:ext uri="{FF2B5EF4-FFF2-40B4-BE49-F238E27FC236}">
                  <a16:creationId xmlns:a16="http://schemas.microsoft.com/office/drawing/2014/main" id="{92F6B31E-2D7D-BE4C-9058-4AE0D823D8E6}"/>
                </a:ext>
              </a:extLst>
            </p:cNvPr>
            <p:cNvSpPr/>
            <p:nvPr/>
          </p:nvSpPr>
          <p:spPr bwMode="auto">
            <a:xfrm>
              <a:off x="8524875" y="5130219"/>
              <a:ext cx="2994026" cy="699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en-US" altLang="zh-CN" sz="1100" dirty="0">
                  <a:solidFill>
                    <a:srgbClr val="000000"/>
                  </a:solidFill>
                </a:rPr>
                <a:t>@</a:t>
              </a:r>
              <a:r>
                <a:rPr lang="en-US" altLang="zh-CN" sz="1100" dirty="0" err="1">
                  <a:solidFill>
                    <a:srgbClr val="000000"/>
                  </a:solidFill>
                </a:rPr>
                <a:t>MybatisTest</a:t>
              </a:r>
              <a:endParaRPr lang="en-US" altLang="zh-CN" sz="1100" dirty="0">
                <a:solidFill>
                  <a:srgbClr val="000000"/>
                </a:solidFill>
              </a:endParaRP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zh-CN" altLang="en-US" sz="1100" dirty="0">
                  <a:solidFill>
                    <a:srgbClr val="000000"/>
                  </a:solidFill>
                </a:rPr>
                <a:t>编写测试方法</a:t>
              </a:r>
              <a:endParaRPr lang="en-US" altLang="zh-CN" sz="1100" dirty="0">
                <a:solidFill>
                  <a:srgbClr val="000000"/>
                </a:solidFill>
              </a:endParaRPr>
            </a:p>
            <a:p>
              <a:pPr marR="0" lvl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0" name="直接连接符 20">
              <a:extLst>
                <a:ext uri="{FF2B5EF4-FFF2-40B4-BE49-F238E27FC236}">
                  <a16:creationId xmlns:a16="http://schemas.microsoft.com/office/drawing/2014/main" id="{8C7D8158-5791-EC4D-952F-89AD32E87A81}"/>
                </a:ext>
              </a:extLst>
            </p:cNvPr>
            <p:cNvCxnSpPr/>
            <p:nvPr/>
          </p:nvCxnSpPr>
          <p:spPr>
            <a:xfrm>
              <a:off x="8353425" y="2763512"/>
              <a:ext cx="316706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DC0FCDDF-867C-DA4A-A3E7-B301D8CEF016}"/>
                </a:ext>
              </a:extLst>
            </p:cNvPr>
            <p:cNvCxnSpPr/>
            <p:nvPr/>
          </p:nvCxnSpPr>
          <p:spPr>
            <a:xfrm>
              <a:off x="7886700" y="4506587"/>
              <a:ext cx="363378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453426B-0337-3D41-86AE-4EC44F5F9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29" y="3467490"/>
            <a:ext cx="4160631" cy="311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88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层测试（一）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20BCDC-4CD4-BB46-BDA9-771F473BA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04" y="1226332"/>
            <a:ext cx="7844963" cy="53306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D57141-6673-2244-8C5A-EABB07CEBFD9}"/>
              </a:ext>
            </a:extLst>
          </p:cNvPr>
          <p:cNvSpPr txBox="1"/>
          <p:nvPr/>
        </p:nvSpPr>
        <p:spPr>
          <a:xfrm>
            <a:off x="8353887" y="1500327"/>
            <a:ext cx="37019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sz="1400" dirty="0"/>
              <a:t>不会启动</a:t>
            </a:r>
            <a:r>
              <a:rPr lang="en-US" altLang="zh-CN" sz="1400" dirty="0"/>
              <a:t>web</a:t>
            </a:r>
            <a:r>
              <a:rPr lang="zh-CN" altLang="en-US" sz="1400" dirty="0"/>
              <a:t>环境</a:t>
            </a:r>
            <a:endParaRPr lang="en-US" altLang="zh-CN" sz="1400" dirty="0"/>
          </a:p>
          <a:p>
            <a:pPr marL="285750" indent="-285750">
              <a:buFont typeface="Wingdings" pitchFamily="2" charset="2"/>
              <a:buChar char="n"/>
            </a:pPr>
            <a:r>
              <a:rPr lang="zh-CN" altLang="en-US" sz="1400" dirty="0"/>
              <a:t>不会加载整个</a:t>
            </a:r>
            <a:r>
              <a:rPr lang="en" altLang="zh-CN" sz="1400" dirty="0"/>
              <a:t>spring</a:t>
            </a:r>
            <a:r>
              <a:rPr lang="zh-CN" altLang="en-US" sz="1400" dirty="0"/>
              <a:t>容器</a:t>
            </a:r>
            <a:endParaRPr lang="en-US" altLang="zh-CN" sz="1400" dirty="0"/>
          </a:p>
          <a:p>
            <a:pPr marL="285750" indent="-285750">
              <a:buFont typeface="Wingdings" pitchFamily="2" charset="2"/>
              <a:buChar char="n"/>
            </a:pPr>
            <a:r>
              <a:rPr lang="en-US" altLang="zh-CN" sz="1400" dirty="0"/>
              <a:t>@</a:t>
            </a:r>
            <a:r>
              <a:rPr lang="en-US" altLang="zh-CN" sz="1400" dirty="0" err="1"/>
              <a:t>WebMvcTest</a:t>
            </a:r>
            <a:r>
              <a:rPr lang="zh-CN" altLang="en-US" sz="1400" dirty="0"/>
              <a:t>（指定需要测试的</a:t>
            </a:r>
            <a:r>
              <a:rPr lang="en-US" altLang="zh-CN" sz="1400" dirty="0"/>
              <a:t>Controller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marL="285750" indent="-285750">
              <a:buFont typeface="Wingdings" pitchFamily="2" charset="2"/>
              <a:buChar char="n"/>
            </a:pPr>
            <a:r>
              <a:rPr lang="zh-CN" altLang="en-US" sz="1400" dirty="0"/>
              <a:t>依赖的服务类要自己</a:t>
            </a:r>
            <a:r>
              <a:rPr lang="en-US" altLang="zh-CN" sz="1400" dirty="0"/>
              <a:t>Mock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87010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层测试（二）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D57141-6673-2244-8C5A-EABB07CEBFD9}"/>
              </a:ext>
            </a:extLst>
          </p:cNvPr>
          <p:cNvSpPr txBox="1"/>
          <p:nvPr/>
        </p:nvSpPr>
        <p:spPr>
          <a:xfrm>
            <a:off x="8353887" y="1500327"/>
            <a:ext cx="3701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sz="1400" dirty="0"/>
              <a:t>不会启动</a:t>
            </a:r>
            <a:r>
              <a:rPr lang="en-US" altLang="zh-CN" sz="1400" dirty="0"/>
              <a:t>web</a:t>
            </a:r>
            <a:r>
              <a:rPr lang="zh-CN" altLang="en-US" sz="1400" dirty="0"/>
              <a:t>环境</a:t>
            </a:r>
            <a:endParaRPr lang="en-US" altLang="zh-CN" sz="1400" dirty="0"/>
          </a:p>
          <a:p>
            <a:pPr marL="285750" indent="-285750">
              <a:buFont typeface="Wingdings" pitchFamily="2" charset="2"/>
              <a:buChar char="n"/>
            </a:pPr>
            <a:r>
              <a:rPr lang="zh-CN" altLang="en-US" sz="1400" dirty="0"/>
              <a:t>使用</a:t>
            </a:r>
            <a:r>
              <a:rPr lang="en-US" altLang="zh-CN" sz="1400" dirty="0"/>
              <a:t>@</a:t>
            </a:r>
            <a:r>
              <a:rPr lang="en" altLang="zh-CN" sz="1400" dirty="0" err="1"/>
              <a:t>SpringBootTest</a:t>
            </a:r>
            <a:r>
              <a:rPr lang="zh-CN" altLang="en-US" sz="1400" dirty="0"/>
              <a:t>加载测试的</a:t>
            </a:r>
            <a:r>
              <a:rPr lang="en" altLang="zh-CN" sz="1400" dirty="0"/>
              <a:t>spring</a:t>
            </a:r>
            <a:r>
              <a:rPr lang="zh-CN" altLang="en-US" sz="1400" dirty="0"/>
              <a:t>上下文环境</a:t>
            </a:r>
            <a:endParaRPr lang="en-US" altLang="zh-CN" sz="1400" dirty="0"/>
          </a:p>
          <a:p>
            <a:pPr marL="285750" indent="-285750">
              <a:buFont typeface="Wingdings" pitchFamily="2" charset="2"/>
              <a:buChar char="n"/>
            </a:pPr>
            <a:r>
              <a:rPr lang="zh-CN" altLang="en-US" sz="1400" dirty="0"/>
              <a:t>依赖服务类不需要自己</a:t>
            </a:r>
            <a:r>
              <a:rPr lang="en-US" altLang="zh-CN" sz="1400" dirty="0"/>
              <a:t>Mock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CBCEB8-E579-4341-A50D-5118DFED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10" y="1306862"/>
            <a:ext cx="7924777" cy="359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36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层测试（三）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D57141-6673-2244-8C5A-EABB07CEBFD9}"/>
              </a:ext>
            </a:extLst>
          </p:cNvPr>
          <p:cNvSpPr txBox="1"/>
          <p:nvPr/>
        </p:nvSpPr>
        <p:spPr>
          <a:xfrm>
            <a:off x="8353887" y="1500327"/>
            <a:ext cx="3701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sz="1400" dirty="0"/>
              <a:t>会启动</a:t>
            </a:r>
            <a:r>
              <a:rPr lang="en-US" altLang="zh-CN" sz="1400" dirty="0"/>
              <a:t>web</a:t>
            </a:r>
            <a:r>
              <a:rPr lang="zh-CN" altLang="en-US" sz="1400" dirty="0"/>
              <a:t>环境</a:t>
            </a:r>
            <a:endParaRPr lang="en-US" altLang="zh-CN" sz="1400" dirty="0"/>
          </a:p>
          <a:p>
            <a:pPr marL="285750" indent="-285750">
              <a:buFont typeface="Wingdings" pitchFamily="2" charset="2"/>
              <a:buChar char="n"/>
            </a:pPr>
            <a:r>
              <a:rPr lang="zh-CN" altLang="en-US" sz="1400" dirty="0"/>
              <a:t>使用</a:t>
            </a:r>
            <a:r>
              <a:rPr lang="en-US" altLang="zh-CN" sz="1400" dirty="0"/>
              <a:t>@</a:t>
            </a:r>
            <a:r>
              <a:rPr lang="en" altLang="zh-CN" sz="1400" dirty="0" err="1"/>
              <a:t>SpringBootTest</a:t>
            </a:r>
            <a:r>
              <a:rPr lang="zh-CN" altLang="en-US" sz="1400" dirty="0"/>
              <a:t>加载测试的</a:t>
            </a:r>
            <a:r>
              <a:rPr lang="en" altLang="zh-CN" sz="1400" dirty="0"/>
              <a:t>spring</a:t>
            </a:r>
            <a:r>
              <a:rPr lang="zh-CN" altLang="en-US" sz="1400" dirty="0"/>
              <a:t>上下文环境</a:t>
            </a:r>
            <a:endParaRPr lang="en-US" altLang="zh-CN" sz="1400" dirty="0"/>
          </a:p>
          <a:p>
            <a:pPr marL="285750" indent="-285750">
              <a:buFont typeface="Wingdings" pitchFamily="2" charset="2"/>
              <a:buChar char="n"/>
            </a:pPr>
            <a:r>
              <a:rPr lang="zh-CN" altLang="en-US" sz="1400" dirty="0"/>
              <a:t>相当于模拟浏览器发请求</a:t>
            </a:r>
            <a:endParaRPr lang="en-US" altLang="zh-CN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080553-134C-1A49-B627-12A7210A3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123950"/>
            <a:ext cx="7180065" cy="30663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C203D2-CBFA-A444-99FA-E2FF3AC40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29" y="4285510"/>
            <a:ext cx="8720036" cy="235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08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单元测试优化一</a:t>
            </a:r>
            <a:r>
              <a:rPr lang="zh-CN" altLang="en-US" sz="1600" dirty="0"/>
              <a:t>（</a:t>
            </a:r>
            <a:r>
              <a:rPr lang="en-US" altLang="zh-CN" sz="1600" dirty="0"/>
              <a:t>Base</a:t>
            </a:r>
            <a:r>
              <a:rPr lang="zh-CN" altLang="en-US" sz="1600" dirty="0"/>
              <a:t> </a:t>
            </a:r>
            <a:r>
              <a:rPr lang="en-US" altLang="zh-CN" sz="1600" dirty="0"/>
              <a:t>on</a:t>
            </a:r>
            <a:r>
              <a:rPr lang="zh-CN" altLang="en-US" sz="1600" dirty="0"/>
              <a:t> 公司框架）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79F6E6-AFCA-4641-B7F9-7869E3FCA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176969"/>
            <a:ext cx="10629900" cy="3136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D210337-E550-7148-8159-05CE6CB4F373}"/>
              </a:ext>
            </a:extLst>
          </p:cNvPr>
          <p:cNvSpPr txBox="1"/>
          <p:nvPr/>
        </p:nvSpPr>
        <p:spPr>
          <a:xfrm>
            <a:off x="669924" y="4616388"/>
            <a:ext cx="111524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@</a:t>
            </a:r>
            <a:r>
              <a:rPr kumimoji="1" lang="en-US" altLang="zh-CN" dirty="0" err="1"/>
              <a:t>EnableAutoConfiguration</a:t>
            </a:r>
            <a:r>
              <a:rPr kumimoji="1" lang="zh-CN" altLang="en-US" dirty="0"/>
              <a:t> 开启自动装配，</a:t>
            </a:r>
            <a:r>
              <a:rPr kumimoji="1" lang="en-US" altLang="zh-CN" dirty="0"/>
              <a:t>winning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pts</a:t>
            </a:r>
            <a:r>
              <a:rPr kumimoji="1" lang="zh-CN" altLang="en-US" dirty="0"/>
              <a:t>组件装配后能成功扫描配置的</a:t>
            </a:r>
            <a:r>
              <a:rPr kumimoji="1" lang="en-US" altLang="zh-CN" dirty="0"/>
              <a:t>Mapper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Mapper</a:t>
            </a:r>
            <a:r>
              <a:rPr kumimoji="1" lang="zh-CN" altLang="en-US" dirty="0"/>
              <a:t> </a:t>
            </a:r>
            <a:r>
              <a:rPr kumimoji="1" lang="en-US" altLang="zh-CN" dirty="0"/>
              <a:t>XML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@</a:t>
            </a:r>
            <a:r>
              <a:rPr kumimoji="1" lang="en-US" altLang="zh-CN" dirty="0" err="1"/>
              <a:t>SpringBootTest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class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={</a:t>
            </a:r>
            <a:r>
              <a:rPr kumimoji="1" lang="en-US" altLang="zh-CN" dirty="0" err="1"/>
              <a:t>EmployeeMapper.class</a:t>
            </a:r>
            <a:r>
              <a:rPr kumimoji="1" lang="en-US" altLang="zh-CN" dirty="0"/>
              <a:t>})</a:t>
            </a:r>
            <a:r>
              <a:rPr kumimoji="1" lang="zh-CN" altLang="en-US" dirty="0"/>
              <a:t> 只会加载</a:t>
            </a:r>
            <a:r>
              <a:rPr kumimoji="1" lang="en-US" altLang="zh-CN" dirty="0"/>
              <a:t>mapper</a:t>
            </a:r>
            <a:r>
              <a:rPr kumimoji="1" lang="zh-CN" altLang="en-US" dirty="0"/>
              <a:t>层</a:t>
            </a:r>
            <a:r>
              <a:rPr kumimoji="1" lang="en-US" altLang="zh-CN" dirty="0"/>
              <a:t>bean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@</a:t>
            </a:r>
            <a:r>
              <a:rPr kumimoji="1" lang="en-US" altLang="zh-CN" dirty="0" err="1"/>
              <a:t>SpringBootTest</a:t>
            </a:r>
            <a:r>
              <a:rPr kumimoji="1" lang="zh-CN" altLang="en-US" dirty="0"/>
              <a:t>（</a:t>
            </a:r>
            <a:r>
              <a:rPr kumimoji="1" lang="en-US" altLang="zh-CN" dirty="0" err="1"/>
              <a:t>webEnviroment</a:t>
            </a:r>
            <a:r>
              <a:rPr kumimoji="1" lang="en-US" altLang="zh-CN" dirty="0"/>
              <a:t>=NONE)</a:t>
            </a:r>
            <a:r>
              <a:rPr kumimoji="1" lang="zh-CN" altLang="en-US" dirty="0"/>
              <a:t> 不启动</a:t>
            </a:r>
            <a:r>
              <a:rPr kumimoji="1" lang="en-US" altLang="zh-CN" dirty="0"/>
              <a:t>web</a:t>
            </a:r>
            <a:r>
              <a:rPr kumimoji="1" lang="zh-CN" altLang="en-US" dirty="0"/>
              <a:t>环境</a:t>
            </a:r>
          </a:p>
        </p:txBody>
      </p:sp>
    </p:spTree>
    <p:extLst>
      <p:ext uri="{BB962C8B-B14F-4D97-AF65-F5344CB8AC3E}">
        <p14:creationId xmlns:p14="http://schemas.microsoft.com/office/powerpoint/2010/main" val="1792482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单元测试优化二</a:t>
            </a:r>
            <a:r>
              <a:rPr lang="zh-CN" altLang="en-US" sz="1600" dirty="0"/>
              <a:t>（</a:t>
            </a:r>
            <a:r>
              <a:rPr lang="en-US" altLang="zh-CN" sz="1600" dirty="0"/>
              <a:t>Base</a:t>
            </a:r>
            <a:r>
              <a:rPr lang="zh-CN" altLang="en-US" sz="1600" dirty="0"/>
              <a:t> </a:t>
            </a:r>
            <a:r>
              <a:rPr lang="en-US" altLang="zh-CN" sz="1600" dirty="0"/>
              <a:t>on</a:t>
            </a:r>
            <a:r>
              <a:rPr lang="zh-CN" altLang="en-US" sz="1600" dirty="0"/>
              <a:t> 公司框架）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210337-E550-7148-8159-05CE6CB4F373}"/>
              </a:ext>
            </a:extLst>
          </p:cNvPr>
          <p:cNvSpPr txBox="1"/>
          <p:nvPr/>
        </p:nvSpPr>
        <p:spPr>
          <a:xfrm>
            <a:off x="669924" y="4616388"/>
            <a:ext cx="102228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@</a:t>
            </a:r>
            <a:r>
              <a:rPr kumimoji="1" lang="en-US" altLang="zh-CN" dirty="0" err="1"/>
              <a:t>SpringBootTest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class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={</a:t>
            </a:r>
            <a:r>
              <a:rPr kumimoji="1" lang="en-US" altLang="zh-CN" dirty="0" err="1"/>
              <a:t>TestApplication.class</a:t>
            </a:r>
            <a:r>
              <a:rPr kumimoji="1" lang="en-US" altLang="zh-CN" dirty="0"/>
              <a:t>})</a:t>
            </a:r>
            <a:r>
              <a:rPr kumimoji="1" lang="zh-CN" altLang="en-US" dirty="0"/>
              <a:t> 只会加载</a:t>
            </a:r>
            <a:r>
              <a:rPr kumimoji="1" lang="en-US" altLang="zh-CN" dirty="0" err="1"/>
              <a:t>TestApplication</a:t>
            </a:r>
            <a:r>
              <a:rPr kumimoji="1" lang="zh-CN" altLang="en-US" dirty="0"/>
              <a:t>注解中指定的扫描路径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@</a:t>
            </a:r>
            <a:r>
              <a:rPr kumimoji="1" lang="en-US" altLang="zh-CN" dirty="0" err="1"/>
              <a:t>SpringBootTest</a:t>
            </a:r>
            <a:r>
              <a:rPr kumimoji="1" lang="zh-CN" altLang="en-US" dirty="0"/>
              <a:t>（</a:t>
            </a:r>
            <a:r>
              <a:rPr kumimoji="1" lang="en-US" altLang="zh-CN" dirty="0" err="1"/>
              <a:t>webEnviroment</a:t>
            </a:r>
            <a:r>
              <a:rPr kumimoji="1" lang="en-US" altLang="zh-CN" dirty="0"/>
              <a:t>=NONE)</a:t>
            </a:r>
            <a:r>
              <a:rPr kumimoji="1" lang="zh-CN" altLang="en-US" dirty="0"/>
              <a:t> 不启动</a:t>
            </a:r>
            <a:r>
              <a:rPr kumimoji="1" lang="en-US" altLang="zh-CN" dirty="0"/>
              <a:t>web</a:t>
            </a:r>
            <a:r>
              <a:rPr kumimoji="1" lang="zh-CN" altLang="en-US" dirty="0"/>
              <a:t>环境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0E2296-7CE8-7C49-9AA5-0D35BD4F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47" y="1028700"/>
            <a:ext cx="5598671" cy="33270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C5C94DF-DA48-3D45-88D8-3548365B924A}"/>
              </a:ext>
            </a:extLst>
          </p:cNvPr>
          <p:cNvSpPr txBox="1"/>
          <p:nvPr/>
        </p:nvSpPr>
        <p:spPr>
          <a:xfrm>
            <a:off x="611795" y="5829300"/>
            <a:ext cx="1000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C00000"/>
                </a:solidFill>
              </a:rPr>
              <a:t>注意：</a:t>
            </a:r>
            <a:r>
              <a:rPr kumimoji="1" lang="en-US" altLang="zh-CN" sz="1600" dirty="0">
                <a:solidFill>
                  <a:srgbClr val="C00000"/>
                </a:solidFill>
              </a:rPr>
              <a:t>@</a:t>
            </a:r>
            <a:r>
              <a:rPr kumimoji="1" lang="en-US" altLang="zh-CN" sz="1600" dirty="0" err="1">
                <a:solidFill>
                  <a:srgbClr val="C00000"/>
                </a:solidFill>
              </a:rPr>
              <a:t>SpringBootTest</a:t>
            </a:r>
            <a:r>
              <a:rPr kumimoji="1" lang="zh-CN" altLang="en-US" sz="1600" dirty="0">
                <a:solidFill>
                  <a:srgbClr val="C00000"/>
                </a:solidFill>
              </a:rPr>
              <a:t>注解如果不指定</a:t>
            </a:r>
            <a:r>
              <a:rPr kumimoji="1" lang="en-US" altLang="zh-CN" sz="1600" dirty="0">
                <a:solidFill>
                  <a:srgbClr val="C00000"/>
                </a:solidFill>
              </a:rPr>
              <a:t>class</a:t>
            </a:r>
            <a:r>
              <a:rPr kumimoji="1" lang="zh-CN" altLang="en-US" sz="1600" dirty="0">
                <a:solidFill>
                  <a:srgbClr val="C00000"/>
                </a:solidFill>
              </a:rPr>
              <a:t>属性，则一定要保证当前测试类的父目录中要有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r>
              <a:rPr kumimoji="1" lang="zh-CN" altLang="en-US" sz="1600" dirty="0">
                <a:solidFill>
                  <a:srgbClr val="C00000"/>
                </a:solidFill>
              </a:rPr>
              <a:t>标注</a:t>
            </a:r>
            <a:r>
              <a:rPr kumimoji="1" lang="en-US" altLang="zh-CN" sz="1600" dirty="0">
                <a:solidFill>
                  <a:srgbClr val="C00000"/>
                </a:solidFill>
              </a:rPr>
              <a:t>@</a:t>
            </a:r>
            <a:r>
              <a:rPr lang="en" altLang="zh-CN" sz="1600" dirty="0" err="1">
                <a:solidFill>
                  <a:srgbClr val="C00000"/>
                </a:solidFill>
              </a:rPr>
              <a:t>SpringBootConfiguration</a:t>
            </a:r>
            <a:r>
              <a:rPr lang="zh-CN" altLang="en" sz="1600" dirty="0">
                <a:solidFill>
                  <a:srgbClr val="C00000"/>
                </a:solidFill>
              </a:rPr>
              <a:t>的</a:t>
            </a:r>
            <a:r>
              <a:rPr lang="zh-CN" altLang="en-US" sz="1600" dirty="0">
                <a:solidFill>
                  <a:srgbClr val="C00000"/>
                </a:solidFill>
              </a:rPr>
              <a:t>启动类</a:t>
            </a:r>
            <a:endParaRPr kumimoji="1" lang="zh-CN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060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单元测试编写原则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1D51BA-90D4-7A4C-9C51-550B37EF6638}"/>
              </a:ext>
            </a:extLst>
          </p:cNvPr>
          <p:cNvSpPr txBox="1"/>
          <p:nvPr/>
        </p:nvSpPr>
        <p:spPr>
          <a:xfrm>
            <a:off x="669924" y="1346199"/>
            <a:ext cx="109971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>
                <a:latin typeface="+mj-lt"/>
              </a:rPr>
              <a:t>Test</a:t>
            </a:r>
            <a:r>
              <a:rPr lang="zh-CN" altLang="en-US" b="1" dirty="0">
                <a:latin typeface="+mj-lt"/>
              </a:rPr>
              <a:t> </a:t>
            </a:r>
            <a:r>
              <a:rPr lang="en" altLang="zh-CN" b="1" dirty="0">
                <a:latin typeface="+mj-lt"/>
              </a:rPr>
              <a:t>Case </a:t>
            </a:r>
            <a:r>
              <a:rPr lang="zh-CN" altLang="en-US" b="1" dirty="0">
                <a:latin typeface="+mj-lt"/>
              </a:rPr>
              <a:t>细到什么程度为好？</a:t>
            </a:r>
            <a:endParaRPr lang="en-US" altLang="zh-CN" b="1" dirty="0">
              <a:latin typeface="+mj-lt"/>
            </a:endParaRPr>
          </a:p>
          <a:p>
            <a:endParaRPr lang="en-US" altLang="zh-CN" b="1" dirty="0"/>
          </a:p>
          <a:p>
            <a:r>
              <a:rPr lang="zh-CN" altLang="en-US" sz="1400" dirty="0"/>
              <a:t>这个问题也是比较经典的，一个方法要是所有的路径都覆盖到，那么要写很多的 </a:t>
            </a:r>
            <a:r>
              <a:rPr lang="en" altLang="zh-CN" sz="1400" dirty="0"/>
              <a:t>case</a:t>
            </a:r>
            <a:r>
              <a:rPr lang="zh-CN" altLang="en" sz="1400" dirty="0"/>
              <a:t>，</a:t>
            </a:r>
            <a:r>
              <a:rPr lang="zh-CN" altLang="en-US" sz="1400" dirty="0"/>
              <a:t>说真的累死人。</a:t>
            </a:r>
            <a:endParaRPr lang="en-US" altLang="zh-CN" sz="1400" dirty="0"/>
          </a:p>
          <a:p>
            <a:r>
              <a:rPr lang="zh-CN" altLang="en-US" sz="1400" dirty="0"/>
              <a:t>我的建议是两个原则：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B0F0"/>
                </a:solidFill>
              </a:rPr>
              <a:t>核心逻辑 </a:t>
            </a:r>
            <a:r>
              <a:rPr lang="zh-CN" altLang="en-US" sz="1400" dirty="0"/>
              <a:t>容易出错的逻辑一定要覆盖到；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B0F0"/>
                </a:solidFill>
              </a:rPr>
              <a:t>E</a:t>
            </a:r>
            <a:r>
              <a:rPr lang="en" altLang="zh-CN" sz="1400" dirty="0" err="1">
                <a:solidFill>
                  <a:srgbClr val="00B0F0"/>
                </a:solidFill>
              </a:rPr>
              <a:t>nough</a:t>
            </a:r>
            <a:r>
              <a:rPr lang="en" altLang="zh-CN" sz="1400" dirty="0">
                <a:solidFill>
                  <a:srgbClr val="00B0F0"/>
                </a:solidFill>
              </a:rPr>
              <a:t> is enough </a:t>
            </a:r>
            <a:r>
              <a:rPr lang="zh-CN" altLang="en-US" sz="1400" dirty="0"/>
              <a:t> 没必要写的非常多，不是啥都需要些（</a:t>
            </a:r>
            <a:r>
              <a:rPr lang="en-US" altLang="zh-CN" sz="1400" dirty="0"/>
              <a:t>e.g.</a:t>
            </a:r>
            <a:r>
              <a:rPr lang="zh-CN" altLang="en-US" sz="1400" dirty="0"/>
              <a:t>单表增删改查）毕竟 </a:t>
            </a:r>
            <a:r>
              <a:rPr lang="en" altLang="zh-CN" sz="1400" dirty="0"/>
              <a:t>case </a:t>
            </a:r>
            <a:r>
              <a:rPr lang="zh-CN" altLang="en-US" sz="1400" dirty="0"/>
              <a:t>维护成本很高，业务逻辑一改， </a:t>
            </a:r>
            <a:r>
              <a:rPr lang="en" altLang="zh-CN" sz="1400" dirty="0"/>
              <a:t>case </a:t>
            </a:r>
            <a:r>
              <a:rPr lang="zh-CN" altLang="en-US" sz="1400" dirty="0"/>
              <a:t>得跟着改。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B0F0"/>
                </a:solidFill>
              </a:rPr>
              <a:t>墨菲定律 </a:t>
            </a:r>
            <a:r>
              <a:rPr lang="zh-CN" altLang="en-US" sz="1400" dirty="0"/>
              <a:t>你担心会出问题的地方，请写上</a:t>
            </a:r>
            <a:r>
              <a:rPr lang="en-US" altLang="zh-CN" sz="1400" dirty="0"/>
              <a:t>case</a:t>
            </a:r>
            <a:endParaRPr kumimoji="1" lang="en" altLang="zh-CN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A86B56-C199-D046-B73A-CB8FF3FFE5EA}"/>
              </a:ext>
            </a:extLst>
          </p:cNvPr>
          <p:cNvSpPr txBox="1"/>
          <p:nvPr/>
        </p:nvSpPr>
        <p:spPr>
          <a:xfrm>
            <a:off x="669924" y="3706311"/>
            <a:ext cx="6993467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好的测试品质</a:t>
            </a:r>
            <a:r>
              <a:rPr lang="en" altLang="zh-CN" b="1" dirty="0"/>
              <a:t>A-TRIP</a:t>
            </a:r>
          </a:p>
          <a:p>
            <a:endParaRPr lang="en" altLang="zh-CN" b="1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/>
              <a:t>自动化</a:t>
            </a:r>
            <a:r>
              <a:rPr lang="en-US" altLang="zh-CN" sz="1400" dirty="0"/>
              <a:t>(</a:t>
            </a:r>
            <a:r>
              <a:rPr lang="en" altLang="zh-CN" sz="1400" dirty="0"/>
              <a:t>Automatic)</a:t>
            </a:r>
            <a:r>
              <a:rPr lang="zh-CN" altLang="en-US" sz="1400" dirty="0"/>
              <a:t>  能够自动化运行</a:t>
            </a:r>
            <a:endParaRPr lang="en" altLang="zh-CN" sz="1400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1400" dirty="0"/>
              <a:t>彻底的</a:t>
            </a:r>
            <a:r>
              <a:rPr lang="en-US" altLang="zh-CN" sz="1400" dirty="0"/>
              <a:t>(</a:t>
            </a:r>
            <a:r>
              <a:rPr lang="en" altLang="zh-CN" sz="1400" dirty="0"/>
              <a:t>Thorough)</a:t>
            </a:r>
            <a:r>
              <a:rPr lang="zh-CN" altLang="en-US" sz="1400" dirty="0"/>
              <a:t>  每行代码，代码能够到达的每个分支都能覆盖到</a:t>
            </a:r>
            <a:endParaRPr lang="en" altLang="zh-CN" sz="1400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1400" dirty="0"/>
              <a:t>可重复</a:t>
            </a:r>
            <a:r>
              <a:rPr lang="en-US" altLang="zh-CN" sz="1400" dirty="0"/>
              <a:t>(</a:t>
            </a:r>
            <a:r>
              <a:rPr lang="en" altLang="zh-CN" sz="1400" dirty="0"/>
              <a:t>Repeatable)</a:t>
            </a:r>
            <a:r>
              <a:rPr lang="zh-CN" altLang="en-US" sz="1400" dirty="0"/>
              <a:t> 每个测试每次应该得到相同的结果</a:t>
            </a:r>
            <a:endParaRPr lang="en" altLang="zh-CN" sz="1400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1400" dirty="0"/>
              <a:t>独立的</a:t>
            </a:r>
            <a:r>
              <a:rPr lang="en-US" altLang="zh-CN" sz="1400" dirty="0"/>
              <a:t>(</a:t>
            </a:r>
            <a:r>
              <a:rPr lang="en" altLang="zh-CN" sz="1400" dirty="0"/>
              <a:t>Independent)</a:t>
            </a:r>
            <a:r>
              <a:rPr lang="zh-CN" altLang="en-US" sz="1400" dirty="0"/>
              <a:t> 每个测试应该是一座孤岛</a:t>
            </a:r>
            <a:endParaRPr lang="en" altLang="zh-CN" sz="1400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1400" dirty="0"/>
              <a:t>专业的</a:t>
            </a:r>
            <a:r>
              <a:rPr lang="en-US" altLang="zh-CN" sz="1400" dirty="0"/>
              <a:t>(</a:t>
            </a:r>
            <a:r>
              <a:rPr lang="en" altLang="zh-CN" sz="1400" dirty="0"/>
              <a:t>Professional)</a:t>
            </a:r>
            <a:r>
              <a:rPr lang="zh-CN" altLang="en-US" sz="1400" dirty="0"/>
              <a:t> 人生苦短，不要浪费时间测试那些对你没有帮助的方面</a:t>
            </a:r>
            <a:endParaRPr lang="en" altLang="zh-CN" sz="1400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FAB283-28A2-FD48-B146-652441F09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91" y="3585775"/>
            <a:ext cx="3403600" cy="23493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2688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1D51BA-90D4-7A4C-9C51-550B37EF6638}"/>
              </a:ext>
            </a:extLst>
          </p:cNvPr>
          <p:cNvSpPr txBox="1"/>
          <p:nvPr/>
        </p:nvSpPr>
        <p:spPr>
          <a:xfrm>
            <a:off x="669924" y="1346199"/>
            <a:ext cx="79406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hlinkClick r:id="rId2"/>
              </a:rPr>
              <a:t>https://blog.csdn.net/xybelieve1990/article/details/84783645</a:t>
            </a:r>
            <a:endParaRPr lang="en" altLang="zh-CN" dirty="0">
              <a:hlinkClick r:id="rId3"/>
            </a:endParaRPr>
          </a:p>
          <a:p>
            <a:r>
              <a:rPr lang="en" altLang="zh-CN" dirty="0">
                <a:hlinkClick r:id="rId3"/>
              </a:rPr>
              <a:t>https://www.jianshu.com/p/ecbd7b5a2021</a:t>
            </a:r>
            <a:endParaRPr lang="en" altLang="zh-CN" dirty="0">
              <a:hlinkClick r:id="rId4"/>
            </a:endParaRPr>
          </a:p>
          <a:p>
            <a:r>
              <a:rPr lang="en" altLang="zh-CN" dirty="0">
                <a:hlinkClick r:id="rId4"/>
              </a:rPr>
              <a:t>https://github.com/json-path/JsonPath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http://jsonassert.skyscreamer.org/cookbook.html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http://zhibo.bitcron.com/read/dan-yuan-ce-shi/mockito-de-mockfang-fa-vs-@mock-vs-@mockbean</a:t>
            </a:r>
            <a:endParaRPr lang="en" altLang="zh-CN" dirty="0"/>
          </a:p>
          <a:p>
            <a:r>
              <a:rPr lang="en" altLang="zh-CN" dirty="0">
                <a:hlinkClick r:id="rId7"/>
              </a:rPr>
              <a:t>https://assertj.github.io/doc/#assertj-core-exception-assertions</a:t>
            </a:r>
            <a:endParaRPr lang="en" altLang="zh-CN" dirty="0"/>
          </a:p>
          <a:p>
            <a:r>
              <a:rPr lang="en" altLang="zh-CN" dirty="0">
                <a:hlinkClick r:id="rId8"/>
              </a:rPr>
              <a:t>https://www.baeldung.com/java-junit-hamcrest-guide</a:t>
            </a:r>
            <a:endParaRPr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5557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Thanks.</a:t>
            </a:r>
            <a:br>
              <a:rPr lang="en-US" altLang="zh-CN" dirty="0"/>
            </a:br>
            <a:r>
              <a:rPr lang="en-US" altLang="zh-CN" b="0" dirty="0"/>
              <a:t>Any</a:t>
            </a:r>
            <a:r>
              <a:rPr lang="zh-CN" altLang="en-US" b="0" dirty="0"/>
              <a:t> </a:t>
            </a:r>
            <a:r>
              <a:rPr lang="en-US" altLang="zh-CN" b="0" dirty="0"/>
              <a:t>Question.</a:t>
            </a:r>
            <a:endParaRPr lang="zh-CN" altLang="en-US" sz="2400" b="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6207126" y="2127252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207126" y="4112630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</a:t>
            </a:r>
            <a:r>
              <a:rPr lang="en-US" altLang="zh-CN" dirty="0"/>
              <a:t>VS</a:t>
            </a:r>
            <a:r>
              <a:rPr lang="zh-CN" altLang="en-US" dirty="0"/>
              <a:t>单元测试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什么是单元测试？</a:t>
            </a:r>
            <a:endParaRPr lang="en-US" altLang="zh-CN"/>
          </a:p>
          <a:p>
            <a:pPr lvl="0"/>
            <a:r>
              <a:rPr lang="zh-CN" altLang="en-US"/>
              <a:t>测试的测试与单元测试的区别</a:t>
            </a:r>
            <a:r>
              <a:rPr lang="en-US" altLang="zh-CN"/>
              <a:t>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4483734"/>
            <a:ext cx="3180565" cy="1915200"/>
          </a:xfrm>
          <a:prstGeom prst="rect">
            <a:avLst/>
          </a:prstGeom>
        </p:spPr>
      </p:pic>
      <p:pic>
        <p:nvPicPr>
          <p:cNvPr id="6" name="图片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173" y="4483734"/>
            <a:ext cx="2976442" cy="19392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</a:t>
            </a:r>
            <a:r>
              <a:rPr lang="en-US" altLang="zh-CN" dirty="0"/>
              <a:t>VS</a:t>
            </a:r>
            <a:r>
              <a:rPr lang="zh-CN" altLang="en-US" dirty="0"/>
              <a:t>单元测试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13" name="islíďe"/>
          <p:cNvSpPr/>
          <p:nvPr/>
        </p:nvSpPr>
        <p:spPr>
          <a:xfrm>
            <a:off x="1217258" y="1433961"/>
            <a:ext cx="675000" cy="675005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5" name="ïsliḍé"/>
          <p:cNvSpPr/>
          <p:nvPr/>
        </p:nvSpPr>
        <p:spPr bwMode="auto">
          <a:xfrm>
            <a:off x="1382665" y="1598637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6" name="îṧḻîḍê"/>
          <p:cNvSpPr txBox="1"/>
          <p:nvPr/>
        </p:nvSpPr>
        <p:spPr>
          <a:xfrm>
            <a:off x="2216669" y="1361325"/>
            <a:ext cx="7325161" cy="830843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r>
              <a:rPr lang="zh-CN" altLang="en-US" sz="1400" b="1" dirty="0">
                <a:solidFill>
                  <a:schemeClr val="accent1"/>
                </a:solidFill>
              </a:rPr>
              <a:t>测试是指由公司质量保证小组主导的测试活动，分为很多种如功能测试、集成测试等，一般在软件生命周期的测试阶段进行</a:t>
            </a:r>
            <a:endParaRPr lang="en-US" altLang="zh-CN" sz="1400" b="1" dirty="0">
              <a:solidFill>
                <a:schemeClr val="accent1"/>
              </a:solidFill>
            </a:endParaRPr>
          </a:p>
        </p:txBody>
      </p:sp>
      <p:sp>
        <p:nvSpPr>
          <p:cNvPr id="117" name="ïṩ1ídè"/>
          <p:cNvSpPr/>
          <p:nvPr/>
        </p:nvSpPr>
        <p:spPr>
          <a:xfrm>
            <a:off x="1202783" y="2508365"/>
            <a:ext cx="675000" cy="675005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8" name="ísļïḋê"/>
          <p:cNvSpPr/>
          <p:nvPr/>
        </p:nvSpPr>
        <p:spPr bwMode="auto">
          <a:xfrm>
            <a:off x="1368190" y="2677129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9" name="îş1îḋe"/>
          <p:cNvSpPr txBox="1"/>
          <p:nvPr/>
        </p:nvSpPr>
        <p:spPr>
          <a:xfrm>
            <a:off x="2216669" y="2677128"/>
            <a:ext cx="6393930" cy="404647"/>
          </a:xfrm>
          <a:prstGeom prst="rect">
            <a:avLst/>
          </a:prstGeom>
          <a:noFill/>
        </p:spPr>
        <p:txBody>
          <a:bodyPr wrap="square" anchor="ctr">
            <a:normAutofit fontScale="92500"/>
          </a:bodyPr>
          <a:lstStyle/>
          <a:p>
            <a:r>
              <a:rPr lang="zh-CN" altLang="en-US" sz="1400" b="1" dirty="0">
                <a:solidFill>
                  <a:schemeClr val="accent3"/>
                </a:solidFill>
              </a:rPr>
              <a:t>单元测试是指由开发主导的测试活动，用于验证编码单元的正确性，在编码阶段进行。</a:t>
            </a:r>
            <a:endParaRPr lang="en-US" altLang="zh-CN" sz="1400" b="1" dirty="0">
              <a:solidFill>
                <a:schemeClr val="accent3"/>
              </a:solidFill>
            </a:endParaRPr>
          </a:p>
        </p:txBody>
      </p:sp>
      <p:pic>
        <p:nvPicPr>
          <p:cNvPr id="120" name="图片 1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40" y="3499988"/>
            <a:ext cx="3086100" cy="3048000"/>
          </a:xfrm>
          <a:prstGeom prst="rect">
            <a:avLst/>
          </a:prstGeom>
        </p:spPr>
      </p:pic>
      <p:grpSp>
        <p:nvGrpSpPr>
          <p:cNvPr id="128" name="组 127"/>
          <p:cNvGrpSpPr/>
          <p:nvPr/>
        </p:nvGrpSpPr>
        <p:grpSpPr>
          <a:xfrm>
            <a:off x="5876166" y="4858050"/>
            <a:ext cx="675000" cy="675005"/>
            <a:chOff x="5876166" y="5560695"/>
            <a:chExt cx="675000" cy="675005"/>
          </a:xfrm>
        </p:grpSpPr>
        <p:sp>
          <p:nvSpPr>
            <p:cNvPr id="121" name="íṩľidé"/>
            <p:cNvSpPr/>
            <p:nvPr/>
          </p:nvSpPr>
          <p:spPr>
            <a:xfrm>
              <a:off x="5876166" y="5560695"/>
              <a:ext cx="675000" cy="675005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ṡḻíḓê"/>
            <p:cNvSpPr/>
            <p:nvPr/>
          </p:nvSpPr>
          <p:spPr bwMode="auto">
            <a:xfrm>
              <a:off x="6041573" y="5729459"/>
              <a:ext cx="344185" cy="337474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123" name="肘形连接符 9"/>
          <p:cNvCxnSpPr>
            <a:endCxn id="121" idx="2"/>
          </p:cNvCxnSpPr>
          <p:nvPr/>
        </p:nvCxnSpPr>
        <p:spPr>
          <a:xfrm flipV="1">
            <a:off x="3701143" y="5195553"/>
            <a:ext cx="2175023" cy="654120"/>
          </a:xfrm>
          <a:prstGeom prst="bentConnector3">
            <a:avLst>
              <a:gd name="adj1" fmla="val 50000"/>
            </a:avLst>
          </a:prstGeom>
          <a:ln w="28575" cap="sq">
            <a:solidFill>
              <a:schemeClr val="accent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íṣḻiḑê"/>
          <p:cNvSpPr txBox="1"/>
          <p:nvPr/>
        </p:nvSpPr>
        <p:spPr>
          <a:xfrm>
            <a:off x="6596829" y="4959641"/>
            <a:ext cx="4128914" cy="47182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r>
              <a:rPr lang="zh-CN" altLang="en-US" sz="1400" b="1" dirty="0">
                <a:solidFill>
                  <a:schemeClr val="accent2"/>
                </a:solidFill>
              </a:rPr>
              <a:t>目标都是为了提升项目（产品）质量</a:t>
            </a:r>
            <a:endParaRPr lang="en-US" altLang="zh-CN" sz="14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114705-6318-5C48-B195-C0AD0713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995" y="843017"/>
            <a:ext cx="4279900" cy="2120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什么是单元测试？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7" name="îṧḻîḍê">
            <a:extLst>
              <a:ext uri="{FF2B5EF4-FFF2-40B4-BE49-F238E27FC236}">
                <a16:creationId xmlns:a16="http://schemas.microsoft.com/office/drawing/2014/main" id="{0E32E0D0-8EF1-2D4C-AB60-11BB7F926126}"/>
              </a:ext>
            </a:extLst>
          </p:cNvPr>
          <p:cNvSpPr txBox="1"/>
          <p:nvPr/>
        </p:nvSpPr>
        <p:spPr>
          <a:xfrm>
            <a:off x="614744" y="1424387"/>
            <a:ext cx="7325161" cy="2004613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accent1"/>
                </a:solidFill>
              </a:rPr>
              <a:t>单元测试是针对最小的功能单元编写的测试代码</a:t>
            </a:r>
            <a:endParaRPr lang="en-US" altLang="zh-CN" sz="1400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accent1"/>
                </a:solidFill>
              </a:rPr>
              <a:t>Java</a:t>
            </a:r>
            <a:r>
              <a:rPr lang="zh-CN" altLang="en-US" sz="1400" b="1" dirty="0">
                <a:solidFill>
                  <a:schemeClr val="accent1"/>
                </a:solidFill>
              </a:rPr>
              <a:t>程序最小的功能单元是方法</a:t>
            </a:r>
            <a:endParaRPr lang="en-US" altLang="zh-CN" sz="1400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accent1"/>
                </a:solidFill>
              </a:rPr>
              <a:t>单元测试就是针对单个</a:t>
            </a:r>
            <a:r>
              <a:rPr lang="en-US" altLang="zh-CN" sz="1400" b="1" dirty="0">
                <a:solidFill>
                  <a:srgbClr val="C00000"/>
                </a:solidFill>
              </a:rPr>
              <a:t>java</a:t>
            </a:r>
            <a:r>
              <a:rPr lang="zh-CN" altLang="en-US" sz="1400" b="1" dirty="0">
                <a:solidFill>
                  <a:srgbClr val="C00000"/>
                </a:solidFill>
              </a:rPr>
              <a:t>方法</a:t>
            </a:r>
            <a:r>
              <a:rPr lang="zh-CN" altLang="en-US" sz="1400" b="1" dirty="0">
                <a:solidFill>
                  <a:schemeClr val="accent1"/>
                </a:solidFill>
              </a:rPr>
              <a:t>的测试</a:t>
            </a:r>
            <a:endParaRPr lang="en-US" altLang="zh-CN" sz="1400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accent1"/>
                </a:solidFill>
              </a:rPr>
              <a:t>用于证明某段代码的行为确实和所期望的一致</a:t>
            </a:r>
            <a:r>
              <a:rPr lang="en-US" altLang="zh-CN" sz="1400" b="1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accen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2E2784-B548-7545-B17C-83C737878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73" y="3653658"/>
            <a:ext cx="4064000" cy="2514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202E5D-CB52-BB4C-B3A0-9414F63CE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945" y="3625192"/>
            <a:ext cx="4064000" cy="25273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0A019B7-8A66-BB4B-9A29-98C1FEB581EF}"/>
              </a:ext>
            </a:extLst>
          </p:cNvPr>
          <p:cNvSpPr txBox="1"/>
          <p:nvPr/>
        </p:nvSpPr>
        <p:spPr>
          <a:xfrm>
            <a:off x="2525532" y="600486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集成测试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C99D684-E94B-A344-8363-27840219C6D5}"/>
              </a:ext>
            </a:extLst>
          </p:cNvPr>
          <p:cNvSpPr txBox="1"/>
          <p:nvPr/>
        </p:nvSpPr>
        <p:spPr>
          <a:xfrm>
            <a:off x="8211629" y="600486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单元测试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8ADD4CC-7DE8-5448-86EE-9BE7AAC5BF46}"/>
              </a:ext>
            </a:extLst>
          </p:cNvPr>
          <p:cNvSpPr/>
          <p:nvPr/>
        </p:nvSpPr>
        <p:spPr>
          <a:xfrm>
            <a:off x="7722859" y="2895993"/>
            <a:ext cx="1361685" cy="26411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单元测试所处位置</a:t>
            </a:r>
          </a:p>
        </p:txBody>
      </p:sp>
    </p:spTree>
    <p:extLst>
      <p:ext uri="{BB962C8B-B14F-4D97-AF65-F5344CB8AC3E}">
        <p14:creationId xmlns:p14="http://schemas.microsoft.com/office/powerpoint/2010/main" val="279143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为什么要单元测试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/>
              <a:t>洛与霞、亚当与夏娃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Picture 2" descr="https://dss2.bdstatic.com/70cFvnSh_Q1YnxGkpoWK1HF6hhy/it/u=2986433414,23200938&amp;fm=26&amp;gp=0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72" y="4013437"/>
            <a:ext cx="4048389" cy="224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为什么要写单元测试？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15" name="ïsliḍé"/>
          <p:cNvSpPr/>
          <p:nvPr/>
        </p:nvSpPr>
        <p:spPr bwMode="auto">
          <a:xfrm>
            <a:off x="1382665" y="1598637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ísļïḋê"/>
          <p:cNvSpPr/>
          <p:nvPr/>
        </p:nvSpPr>
        <p:spPr bwMode="auto">
          <a:xfrm>
            <a:off x="1368190" y="2677129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122" name="îṧlíḑé"/>
          <p:cNvGrpSpPr/>
          <p:nvPr/>
        </p:nvGrpSpPr>
        <p:grpSpPr>
          <a:xfrm>
            <a:off x="609600" y="1485899"/>
            <a:ext cx="3378874" cy="3819324"/>
            <a:chOff x="4401007" y="2057571"/>
            <a:chExt cx="3378874" cy="3819324"/>
          </a:xfrm>
        </p:grpSpPr>
        <p:sp>
          <p:nvSpPr>
            <p:cNvPr id="140" name="ïṣļîďè"/>
            <p:cNvSpPr/>
            <p:nvPr/>
          </p:nvSpPr>
          <p:spPr>
            <a:xfrm>
              <a:off x="4401007" y="2193991"/>
              <a:ext cx="205139" cy="20498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41" name="ïŝ1îḍê"/>
            <p:cNvSpPr/>
            <p:nvPr/>
          </p:nvSpPr>
          <p:spPr>
            <a:xfrm>
              <a:off x="4596480" y="2057571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rgbClr val="000000"/>
                  </a:solidFill>
                </a:rPr>
                <a:t>工作变得轻松、设计变得更好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iṧḷîḑè"/>
            <p:cNvSpPr/>
            <p:nvPr/>
          </p:nvSpPr>
          <p:spPr>
            <a:xfrm>
              <a:off x="4401007" y="2750907"/>
              <a:ext cx="205139" cy="20498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43" name="iṥļiḋè"/>
            <p:cNvSpPr/>
            <p:nvPr/>
          </p:nvSpPr>
          <p:spPr>
            <a:xfrm>
              <a:off x="4596480" y="2614487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rgbClr val="000000"/>
                  </a:solidFill>
                </a:rPr>
                <a:t>减少花费在调试上面的时间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îṧḷiḋè"/>
            <p:cNvSpPr/>
            <p:nvPr/>
          </p:nvSpPr>
          <p:spPr>
            <a:xfrm>
              <a:off x="4401007" y="3307823"/>
              <a:ext cx="205139" cy="20498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45" name="ïṥḻiḋê"/>
            <p:cNvSpPr/>
            <p:nvPr/>
          </p:nvSpPr>
          <p:spPr>
            <a:xfrm>
              <a:off x="4596480" y="3171403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rgbClr val="000000"/>
                  </a:solidFill>
                </a:rPr>
                <a:t>带来更高的测试覆盖率（代码质量更高）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íṥlíḓê"/>
            <p:cNvSpPr/>
            <p:nvPr/>
          </p:nvSpPr>
          <p:spPr>
            <a:xfrm>
              <a:off x="4596480" y="3728319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noProof="0" dirty="0">
                  <a:solidFill>
                    <a:srgbClr val="000000"/>
                  </a:solidFill>
                </a:rPr>
                <a:t>自信的进行重构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îṣ1ïḍé"/>
            <p:cNvSpPr/>
            <p:nvPr/>
          </p:nvSpPr>
          <p:spPr>
            <a:xfrm>
              <a:off x="4401007" y="4421654"/>
              <a:ext cx="205139" cy="20498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49" name="íṣlide"/>
            <p:cNvSpPr/>
            <p:nvPr/>
          </p:nvSpPr>
          <p:spPr>
            <a:xfrm>
              <a:off x="4596480" y="4285234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rgbClr val="000000"/>
                  </a:solidFill>
                </a:rPr>
                <a:t>提高团队的效率（简单）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îšľïḓê"/>
            <p:cNvSpPr/>
            <p:nvPr/>
          </p:nvSpPr>
          <p:spPr>
            <a:xfrm>
              <a:off x="4401007" y="4978570"/>
              <a:ext cx="205139" cy="20498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51" name="ïşľïḑé"/>
            <p:cNvSpPr/>
            <p:nvPr/>
          </p:nvSpPr>
          <p:spPr>
            <a:xfrm>
              <a:off x="4596480" y="4842150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rgbClr val="000000"/>
                  </a:solidFill>
                </a:rPr>
                <a:t>将预期的行为文档化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iS1íḓê"/>
            <p:cNvSpPr/>
            <p:nvPr/>
          </p:nvSpPr>
          <p:spPr>
            <a:xfrm>
              <a:off x="4401007" y="5535486"/>
              <a:ext cx="205139" cy="20498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53" name="ís1ïḑé"/>
            <p:cNvSpPr/>
            <p:nvPr/>
          </p:nvSpPr>
          <p:spPr>
            <a:xfrm>
              <a:off x="4596480" y="5399066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rgbClr val="000000"/>
                  </a:solidFill>
                </a:rPr>
                <a:t>敏捷开发最佳实践之一</a:t>
              </a:r>
              <a:r>
                <a:rPr lang="en-US" altLang="zh-CN" sz="1200" dirty="0">
                  <a:solidFill>
                    <a:srgbClr val="000000"/>
                  </a:solidFill>
                </a:rPr>
                <a:t>TDD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1219200" y="2198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69" name="îṣ1ïḍé"/>
          <p:cNvSpPr/>
          <p:nvPr/>
        </p:nvSpPr>
        <p:spPr>
          <a:xfrm>
            <a:off x="616867" y="3293067"/>
            <a:ext cx="205139" cy="204988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1025" name="图片 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792" y="1185104"/>
            <a:ext cx="3756640" cy="2144748"/>
          </a:xfrm>
          <a:prstGeom prst="rect">
            <a:avLst/>
          </a:prstGeom>
        </p:spPr>
      </p:pic>
      <p:pic>
        <p:nvPicPr>
          <p:cNvPr id="1030" name="Picture 6" descr="https://ss3.bdstatic.com/70cFv8Sh_Q1YnxGkpoWK1HF6hhy/it/u=1944539144,3728316989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257" y="3603110"/>
            <a:ext cx="50863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AutoShape 8" descr="https://upload-images.jianshu.io/upload_images/1233356-341d54537ee5b3ff.png?imageMogr2/auto-orient/strip|imageView2/2/w/619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" name="AutoShape 10" descr="https://upload-images.jianshu.io/upload_images/1233356-341d54537ee5b3ff.png?imageMogr2/auto-orient/strip|imageView2/2/w/619/format/webp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1" name="AutoShape 12" descr="https://upload-images.jianshu.io/upload_images/1233356-341d54537ee5b3ff.png?imageMogr2/auto-orient/strip|imageView2/2/w/619/format/webp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2" name="AutoShape 14" descr="https://upload-images.jianshu.io/upload_images/1233356-341d54537ee5b3ff.png?imageMogr2/auto-orient/strip|imageView2/2/w/619/format/webp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33" name="图片 10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599" y="1214467"/>
            <a:ext cx="3581401" cy="196889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B0085A9-4C5C-AF40-BEBB-B7042CF730FC}"/>
              </a:ext>
            </a:extLst>
          </p:cNvPr>
          <p:cNvSpPr/>
          <p:nvPr/>
        </p:nvSpPr>
        <p:spPr>
          <a:xfrm>
            <a:off x="4800600" y="3603110"/>
            <a:ext cx="1151467" cy="451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F5C318-88D3-2149-A84D-796D0E41C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916" y="1028594"/>
            <a:ext cx="6713668" cy="5773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为什么没写单元测试？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15" name="ïsliḍé"/>
          <p:cNvSpPr/>
          <p:nvPr/>
        </p:nvSpPr>
        <p:spPr bwMode="auto">
          <a:xfrm>
            <a:off x="1382665" y="1598637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ísļïḋê"/>
          <p:cNvSpPr/>
          <p:nvPr/>
        </p:nvSpPr>
        <p:spPr bwMode="auto">
          <a:xfrm>
            <a:off x="1368190" y="2677129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7" name="îṧlíḑé"/>
          <p:cNvGrpSpPr/>
          <p:nvPr/>
        </p:nvGrpSpPr>
        <p:grpSpPr>
          <a:xfrm>
            <a:off x="1055385" y="1492804"/>
            <a:ext cx="3378874" cy="3262408"/>
            <a:chOff x="4401007" y="2057571"/>
            <a:chExt cx="3378874" cy="3262408"/>
          </a:xfrm>
        </p:grpSpPr>
        <p:sp>
          <p:nvSpPr>
            <p:cNvPr id="8" name="ïṣļîďè"/>
            <p:cNvSpPr/>
            <p:nvPr/>
          </p:nvSpPr>
          <p:spPr>
            <a:xfrm>
              <a:off x="4401007" y="2193991"/>
              <a:ext cx="205139" cy="20498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ïŝ1îḍê"/>
            <p:cNvSpPr/>
            <p:nvPr/>
          </p:nvSpPr>
          <p:spPr>
            <a:xfrm>
              <a:off x="4596480" y="2057571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noProof="0" dirty="0">
                  <a:solidFill>
                    <a:srgbClr val="000000"/>
                  </a:solidFill>
                </a:rPr>
                <a:t>项目进度压力大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iṧḷîḑè"/>
            <p:cNvSpPr/>
            <p:nvPr/>
          </p:nvSpPr>
          <p:spPr>
            <a:xfrm>
              <a:off x="4401007" y="2750907"/>
              <a:ext cx="205139" cy="20498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iṥļiḋè"/>
            <p:cNvSpPr/>
            <p:nvPr/>
          </p:nvSpPr>
          <p:spPr>
            <a:xfrm>
              <a:off x="4596480" y="2614487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rgbClr val="000000"/>
                  </a:solidFill>
                </a:rPr>
                <a:t>写单元测试麻烦，我想专注写</a:t>
              </a:r>
              <a:r>
                <a:rPr lang="en-US" altLang="zh-CN" sz="1200" dirty="0">
                  <a:solidFill>
                    <a:srgbClr val="000000"/>
                  </a:solidFill>
                </a:rPr>
                <a:t>BUG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îṧḷiḋè"/>
            <p:cNvSpPr/>
            <p:nvPr/>
          </p:nvSpPr>
          <p:spPr>
            <a:xfrm>
              <a:off x="4401007" y="3307823"/>
              <a:ext cx="205139" cy="20498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3" name="ïṥḻiḋê"/>
            <p:cNvSpPr/>
            <p:nvPr/>
          </p:nvSpPr>
          <p:spPr>
            <a:xfrm>
              <a:off x="4596480" y="3171403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 fontScale="92500"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noProof="0" dirty="0">
                  <a:solidFill>
                    <a:srgbClr val="000000"/>
                  </a:solidFill>
                </a:rPr>
                <a:t>认可该做单元测试，但让人人同意的事情很多，比如多吃蔬菜、该多锻炼，往往很少人会做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íṥlíḓê"/>
            <p:cNvSpPr/>
            <p:nvPr/>
          </p:nvSpPr>
          <p:spPr>
            <a:xfrm>
              <a:off x="4596480" y="3728319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rgbClr val="000000"/>
                  </a:solidFill>
                </a:rPr>
                <a:t>不知道写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îṣ1ïḍé"/>
            <p:cNvSpPr/>
            <p:nvPr/>
          </p:nvSpPr>
          <p:spPr>
            <a:xfrm>
              <a:off x="4401007" y="4421654"/>
              <a:ext cx="205139" cy="20498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íṣlide"/>
            <p:cNvSpPr/>
            <p:nvPr/>
          </p:nvSpPr>
          <p:spPr>
            <a:xfrm>
              <a:off x="4596480" y="4285234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rgbClr val="000000"/>
                  </a:solidFill>
                </a:rPr>
                <a:t>哥买了无</a:t>
              </a:r>
              <a:r>
                <a:rPr lang="en-US" altLang="zh-CN" sz="1200" dirty="0">
                  <a:solidFill>
                    <a:srgbClr val="000000"/>
                  </a:solidFill>
                </a:rPr>
                <a:t>bug</a:t>
              </a:r>
              <a:r>
                <a:rPr lang="zh-CN" altLang="en-US" sz="1200" dirty="0">
                  <a:solidFill>
                    <a:srgbClr val="000000"/>
                  </a:solidFill>
                </a:rPr>
                <a:t>符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îšľïḓê"/>
            <p:cNvSpPr/>
            <p:nvPr/>
          </p:nvSpPr>
          <p:spPr>
            <a:xfrm>
              <a:off x="4401007" y="4978570"/>
              <a:ext cx="205139" cy="20498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8" name="ïşľïḑé"/>
            <p:cNvSpPr/>
            <p:nvPr/>
          </p:nvSpPr>
          <p:spPr>
            <a:xfrm>
              <a:off x="4596480" y="4842150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测试是</a:t>
              </a:r>
              <a:r>
                <a:rPr kumimoji="0" lang="en-US" altLang="zh-CN" sz="1200" b="0" i="0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QA</a:t>
              </a:r>
              <a:r>
                <a:rPr kumimoji="0" lang="zh-CN" alt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的事情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" name="îṧḷiḋè"/>
          <p:cNvSpPr/>
          <p:nvPr/>
        </p:nvSpPr>
        <p:spPr>
          <a:xfrm>
            <a:off x="1055385" y="3300450"/>
            <a:ext cx="205139" cy="204988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165" y="1466171"/>
            <a:ext cx="5686333" cy="38725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55733" y="4910667"/>
            <a:ext cx="2065868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000" b="1" dirty="0">
                <a:solidFill>
                  <a:schemeClr val="bg1"/>
                </a:solidFill>
              </a:rPr>
              <a:t>我要写</a:t>
            </a:r>
            <a:r>
              <a:rPr kumimoji="1" lang="en-US" altLang="zh-CN" sz="2000" b="1" dirty="0">
                <a:solidFill>
                  <a:schemeClr val="bg1"/>
                </a:solidFill>
              </a:rPr>
              <a:t>bug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单元测试的本质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15" name="ïsliḍé"/>
          <p:cNvSpPr/>
          <p:nvPr/>
        </p:nvSpPr>
        <p:spPr bwMode="auto">
          <a:xfrm>
            <a:off x="1382665" y="1598637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ísļïḋê"/>
          <p:cNvSpPr/>
          <p:nvPr/>
        </p:nvSpPr>
        <p:spPr bwMode="auto">
          <a:xfrm>
            <a:off x="1368190" y="2677129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4" name="文本框 113"/>
          <p:cNvSpPr txBox="1"/>
          <p:nvPr/>
        </p:nvSpPr>
        <p:spPr>
          <a:xfrm>
            <a:off x="1219200" y="2198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027" name="AutoShape 8" descr="https://upload-images.jianshu.io/upload_images/1233356-341d54537ee5b3ff.png?imageMogr2/auto-orient/strip|imageView2/2/w/619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" name="AutoShape 10" descr="https://upload-images.jianshu.io/upload_images/1233356-341d54537ee5b3ff.png?imageMogr2/auto-orient/strip|imageView2/2/w/619/format/webp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1" name="AutoShape 12" descr="https://upload-images.jianshu.io/upload_images/1233356-341d54537ee5b3ff.png?imageMogr2/auto-orient/strip|imageView2/2/w/619/format/webp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2" name="AutoShape 14" descr="https://upload-images.jianshu.io/upload_images/1233356-341d54537ee5b3ff.png?imageMogr2/auto-orient/strip|imageView2/2/w/619/format/webp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îṧḻîḍê"/>
          <p:cNvSpPr txBox="1"/>
          <p:nvPr/>
        </p:nvSpPr>
        <p:spPr>
          <a:xfrm>
            <a:off x="669924" y="1219199"/>
            <a:ext cx="10590743" cy="830843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r>
              <a:rPr lang="zh-CN" altLang="en-US" sz="1400" b="1" dirty="0">
                <a:solidFill>
                  <a:schemeClr val="accent1"/>
                </a:solidFill>
              </a:rPr>
              <a:t>单元测试设计目的并不是为了获得一些更好的</a:t>
            </a:r>
            <a:r>
              <a:rPr lang="zh-CN" altLang="en-US" sz="1400" b="1" dirty="0">
                <a:solidFill>
                  <a:srgbClr val="00B050"/>
                </a:solidFill>
              </a:rPr>
              <a:t>整理质量</a:t>
            </a:r>
            <a:r>
              <a:rPr lang="en-US" altLang="zh-CN" sz="1400" b="1" dirty="0">
                <a:solidFill>
                  <a:schemeClr val="accent1"/>
                </a:solidFill>
              </a:rPr>
              <a:t>.</a:t>
            </a:r>
            <a:r>
              <a:rPr lang="zh-CN" altLang="en-US" sz="1400" b="1" dirty="0">
                <a:solidFill>
                  <a:schemeClr val="accent1"/>
                </a:solidFill>
              </a:rPr>
              <a:t>也就是说</a:t>
            </a:r>
            <a:r>
              <a:rPr lang="en-US" altLang="zh-CN" sz="1400" b="1" dirty="0">
                <a:solidFill>
                  <a:schemeClr val="accent1"/>
                </a:solidFill>
              </a:rPr>
              <a:t>,</a:t>
            </a:r>
            <a:r>
              <a:rPr lang="zh-CN" altLang="en-US" sz="1400" b="1" dirty="0">
                <a:solidFill>
                  <a:schemeClr val="accent1"/>
                </a:solidFill>
              </a:rPr>
              <a:t>它并不是针对最终用户、项目经理和开发组长的工具</a:t>
            </a:r>
            <a:r>
              <a:rPr lang="en-US" altLang="zh-CN" sz="1400" b="1" dirty="0">
                <a:solidFill>
                  <a:schemeClr val="accent1"/>
                </a:solidFill>
              </a:rPr>
              <a:t>;</a:t>
            </a:r>
            <a:r>
              <a:rPr lang="zh-CN" altLang="en-US" sz="1400" b="1" dirty="0">
                <a:solidFill>
                  <a:schemeClr val="accent1"/>
                </a:solidFill>
              </a:rPr>
              <a:t>而是由程序员自己完成</a:t>
            </a:r>
            <a:r>
              <a:rPr lang="en-US" altLang="zh-CN" sz="1400" b="1" dirty="0">
                <a:solidFill>
                  <a:schemeClr val="accent1"/>
                </a:solidFill>
              </a:rPr>
              <a:t>,</a:t>
            </a:r>
            <a:r>
              <a:rPr lang="zh-CN" altLang="en-US" sz="1400" b="1" dirty="0">
                <a:solidFill>
                  <a:schemeClr val="accent1"/>
                </a:solidFill>
              </a:rPr>
              <a:t>并且最终收益的也是程序员</a:t>
            </a:r>
            <a:r>
              <a:rPr lang="zh-CN" altLang="en-US" sz="1400" b="1" dirty="0">
                <a:solidFill>
                  <a:srgbClr val="C00000"/>
                </a:solidFill>
              </a:rPr>
              <a:t>自己</a:t>
            </a:r>
            <a:r>
              <a:rPr lang="en-US" altLang="zh-CN" sz="1400" b="1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0E4F31E-1B0B-A540-BE6A-C4E3238F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755" y="3479192"/>
            <a:ext cx="2909888" cy="1895934"/>
          </a:xfrm>
          <a:prstGeom prst="rect">
            <a:avLst/>
          </a:prstGeom>
        </p:spPr>
      </p:pic>
      <p:sp>
        <p:nvSpPr>
          <p:cNvPr id="3" name="圆角矩形标注 2">
            <a:extLst>
              <a:ext uri="{FF2B5EF4-FFF2-40B4-BE49-F238E27FC236}">
                <a16:creationId xmlns:a16="http://schemas.microsoft.com/office/drawing/2014/main" id="{BAAACF45-8A2B-884A-BDD3-52CB8912A3AC}"/>
              </a:ext>
            </a:extLst>
          </p:cNvPr>
          <p:cNvSpPr/>
          <p:nvPr/>
        </p:nvSpPr>
        <p:spPr>
          <a:xfrm>
            <a:off x="8924747" y="2812271"/>
            <a:ext cx="1899063" cy="830844"/>
          </a:xfrm>
          <a:prstGeom prst="wedgeRoundRectCallout">
            <a:avLst>
              <a:gd name="adj1" fmla="val -94963"/>
              <a:gd name="adj2" fmla="val 142644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是你的益达！</a:t>
            </a:r>
          </a:p>
        </p:txBody>
      </p:sp>
      <p:grpSp>
        <p:nvGrpSpPr>
          <p:cNvPr id="15" name="îśḷíďe">
            <a:extLst>
              <a:ext uri="{FF2B5EF4-FFF2-40B4-BE49-F238E27FC236}">
                <a16:creationId xmlns:a16="http://schemas.microsoft.com/office/drawing/2014/main" id="{58EA1575-1863-1B4A-B211-DE408AB81671}"/>
              </a:ext>
            </a:extLst>
          </p:cNvPr>
          <p:cNvGrpSpPr/>
          <p:nvPr/>
        </p:nvGrpSpPr>
        <p:grpSpPr>
          <a:xfrm>
            <a:off x="656243" y="2115789"/>
            <a:ext cx="4058261" cy="2261728"/>
            <a:chOff x="660400" y="1387504"/>
            <a:chExt cx="3668733" cy="2261728"/>
          </a:xfrm>
        </p:grpSpPr>
        <p:sp>
          <p:nvSpPr>
            <p:cNvPr id="49" name="ïṧlíḑé">
              <a:extLst>
                <a:ext uri="{FF2B5EF4-FFF2-40B4-BE49-F238E27FC236}">
                  <a16:creationId xmlns:a16="http://schemas.microsoft.com/office/drawing/2014/main" id="{B377DB17-340D-AB46-922B-D817003295BF}"/>
                </a:ext>
              </a:extLst>
            </p:cNvPr>
            <p:cNvSpPr/>
            <p:nvPr/>
          </p:nvSpPr>
          <p:spPr>
            <a:xfrm>
              <a:off x="660400" y="1387504"/>
              <a:ext cx="3378874" cy="533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rgbClr val="FFFFFF"/>
                  </a:solidFill>
                </a:rPr>
                <a:t>灵魂三问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îsļiḋê">
              <a:extLst>
                <a:ext uri="{FF2B5EF4-FFF2-40B4-BE49-F238E27FC236}">
                  <a16:creationId xmlns:a16="http://schemas.microsoft.com/office/drawing/2014/main" id="{202304DE-BA9E-2A46-A24A-706BD92EB724}"/>
                </a:ext>
              </a:extLst>
            </p:cNvPr>
            <p:cNvSpPr/>
            <p:nvPr/>
          </p:nvSpPr>
          <p:spPr>
            <a:xfrm>
              <a:off x="660400" y="2193991"/>
              <a:ext cx="205139" cy="204988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wrap="square" lIns="91440" tIns="45720" rIns="91440" bIns="45720">
              <a:normAutofit fontScale="47500" lnSpcReduction="2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iŝ1íḍê">
              <a:extLst>
                <a:ext uri="{FF2B5EF4-FFF2-40B4-BE49-F238E27FC236}">
                  <a16:creationId xmlns:a16="http://schemas.microsoft.com/office/drawing/2014/main" id="{E60CEDB1-961C-6C4E-A2B3-185113661165}"/>
                </a:ext>
              </a:extLst>
            </p:cNvPr>
            <p:cNvSpPr/>
            <p:nvPr/>
          </p:nvSpPr>
          <p:spPr>
            <a:xfrm>
              <a:off x="855873" y="2057571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rgbClr val="000000"/>
                  </a:solidFill>
                </a:rPr>
                <a:t>对于所编写的代码，你在调试上面花了多少时间？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iṣļîḍe">
              <a:extLst>
                <a:ext uri="{FF2B5EF4-FFF2-40B4-BE49-F238E27FC236}">
                  <a16:creationId xmlns:a16="http://schemas.microsoft.com/office/drawing/2014/main" id="{F7245B22-6181-5A49-98B0-85735E1F6E34}"/>
                </a:ext>
              </a:extLst>
            </p:cNvPr>
            <p:cNvSpPr/>
            <p:nvPr/>
          </p:nvSpPr>
          <p:spPr>
            <a:xfrm>
              <a:off x="660400" y="2750907"/>
              <a:ext cx="205139" cy="204988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3" name="í$ļiḍe">
              <a:extLst>
                <a:ext uri="{FF2B5EF4-FFF2-40B4-BE49-F238E27FC236}">
                  <a16:creationId xmlns:a16="http://schemas.microsoft.com/office/drawing/2014/main" id="{1A1EDBF3-42B0-654C-B7F0-4A55858B424F}"/>
                </a:ext>
              </a:extLst>
            </p:cNvPr>
            <p:cNvSpPr/>
            <p:nvPr/>
          </p:nvSpPr>
          <p:spPr>
            <a:xfrm>
              <a:off x="855873" y="2614487"/>
              <a:ext cx="3378874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 fontScale="92500"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rgbClr val="000000"/>
                  </a:solidFill>
                </a:rPr>
                <a:t>对于以前你自认为正确的代码，而实际上这些代码却存在重大的</a:t>
              </a:r>
              <a:r>
                <a:rPr lang="en-US" altLang="zh-CN" sz="1200" dirty="0">
                  <a:solidFill>
                    <a:srgbClr val="000000"/>
                  </a:solidFill>
                </a:rPr>
                <a:t>bug</a:t>
              </a:r>
              <a:r>
                <a:rPr lang="zh-CN" altLang="en-US" sz="1200" dirty="0">
                  <a:solidFill>
                    <a:srgbClr val="000000"/>
                  </a:solidFill>
                </a:rPr>
                <a:t>，你花了多少时间在重新确认这些代码上面？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iślîḍé">
              <a:extLst>
                <a:ext uri="{FF2B5EF4-FFF2-40B4-BE49-F238E27FC236}">
                  <a16:creationId xmlns:a16="http://schemas.microsoft.com/office/drawing/2014/main" id="{415D643C-2313-6B48-BD24-B2179EFD37B6}"/>
                </a:ext>
              </a:extLst>
            </p:cNvPr>
            <p:cNvSpPr/>
            <p:nvPr/>
          </p:nvSpPr>
          <p:spPr>
            <a:xfrm>
              <a:off x="660400" y="3307823"/>
              <a:ext cx="205139" cy="204988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5" name="îṡḻiḍè">
              <a:extLst>
                <a:ext uri="{FF2B5EF4-FFF2-40B4-BE49-F238E27FC236}">
                  <a16:creationId xmlns:a16="http://schemas.microsoft.com/office/drawing/2014/main" id="{F5BD29C1-E296-0043-BB5B-8129CB4767D9}"/>
                </a:ext>
              </a:extLst>
            </p:cNvPr>
            <p:cNvSpPr/>
            <p:nvPr/>
          </p:nvSpPr>
          <p:spPr>
            <a:xfrm>
              <a:off x="855873" y="3171403"/>
              <a:ext cx="3473260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rgbClr val="000000"/>
                  </a:solidFill>
                </a:rPr>
                <a:t>对于一个别人报告的</a:t>
              </a:r>
              <a:r>
                <a:rPr lang="en-US" altLang="zh-CN" sz="1200" dirty="0">
                  <a:solidFill>
                    <a:srgbClr val="000000"/>
                  </a:solidFill>
                </a:rPr>
                <a:t>bug</a:t>
              </a:r>
              <a:r>
                <a:rPr lang="zh-CN" altLang="en-US" sz="1200" dirty="0">
                  <a:solidFill>
                    <a:srgbClr val="000000"/>
                  </a:solidFill>
                </a:rPr>
                <a:t>，你花了多少时间才找出这个</a:t>
              </a:r>
              <a:r>
                <a:rPr lang="en-US" altLang="zh-CN" sz="1200" dirty="0">
                  <a:solidFill>
                    <a:srgbClr val="000000"/>
                  </a:solidFill>
                </a:rPr>
                <a:t>bug</a:t>
              </a:r>
              <a:r>
                <a:rPr lang="zh-CN" altLang="en-US" sz="1200" dirty="0">
                  <a:solidFill>
                    <a:srgbClr val="000000"/>
                  </a:solidFill>
                </a:rPr>
                <a:t>的源码位置？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b68381d-8104-4d07-a50f-4bd095a00b1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614a77-0ddb-4449-a9ba-0f861133a66f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1465</TotalTime>
  <Words>2097</Words>
  <Application>Microsoft Macintosh PowerPoint</Application>
  <PresentationFormat>宽屏</PresentationFormat>
  <Paragraphs>241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Arial</vt:lpstr>
      <vt:lpstr>Calibri</vt:lpstr>
      <vt:lpstr>Helvetica Neue</vt:lpstr>
      <vt:lpstr>Impact</vt:lpstr>
      <vt:lpstr>Wingdings</vt:lpstr>
      <vt:lpstr>主题5</vt:lpstr>
      <vt:lpstr>大话单元测试系列之手模手教你写单元测试</vt:lpstr>
      <vt:lpstr>PowerPoint 演示文稿</vt:lpstr>
      <vt:lpstr>测试VS单元测试</vt:lpstr>
      <vt:lpstr>测试VS单元测试</vt:lpstr>
      <vt:lpstr>什么是单元测试？</vt:lpstr>
      <vt:lpstr>为什么要单元测试</vt:lpstr>
      <vt:lpstr>为什么要写单元测试？</vt:lpstr>
      <vt:lpstr>为什么没写单元测试？</vt:lpstr>
      <vt:lpstr>单元测试的本质</vt:lpstr>
      <vt:lpstr>JUnit实战</vt:lpstr>
      <vt:lpstr>JUnit实战</vt:lpstr>
      <vt:lpstr>Junit核心概念</vt:lpstr>
      <vt:lpstr>JUnit常用注解</vt:lpstr>
      <vt:lpstr>Mockito实战</vt:lpstr>
      <vt:lpstr>Mockito简介</vt:lpstr>
      <vt:lpstr>Mockito使用场景</vt:lpstr>
      <vt:lpstr>Mockito常用注解</vt:lpstr>
      <vt:lpstr>Mockito常用API</vt:lpstr>
      <vt:lpstr>项目实战</vt:lpstr>
      <vt:lpstr>集成SpringBootTest</vt:lpstr>
      <vt:lpstr>Mapper层测试</vt:lpstr>
      <vt:lpstr>Web层测试（一）</vt:lpstr>
      <vt:lpstr>Web层测试（二）</vt:lpstr>
      <vt:lpstr>Web层测试（三）</vt:lpstr>
      <vt:lpstr>单元测试优化一（Base on 公司框架）</vt:lpstr>
      <vt:lpstr>单元测试优化二（Base on 公司框架）</vt:lpstr>
      <vt:lpstr>单元测试编写原则</vt:lpstr>
      <vt:lpstr>参考资料</vt:lpstr>
      <vt:lpstr>Thanks. Any Question.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chow 帅</cp:lastModifiedBy>
  <cp:revision>426</cp:revision>
  <cp:lastPrinted>2019-12-16T03:25:04Z</cp:lastPrinted>
  <dcterms:created xsi:type="dcterms:W3CDTF">2019-12-16T03:25:04Z</dcterms:created>
  <dcterms:modified xsi:type="dcterms:W3CDTF">2019-12-18T08:50:08Z</dcterms:modified>
  <cp:category>business proposal;oral defense;training courseware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2018-08-30T08:24:10.9447553Z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2052-1.8.1.2821</vt:lpwstr>
  </property>
</Properties>
</file>